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Good morning/afternoon everyone.</a:t>
            </a:r>
            <a:endParaRPr/>
          </a:p>
          <a:p>
            <a:pPr indent="0" lvl="0" marL="0" rtl="0" algn="l">
              <a:spcBef>
                <a:spcPts val="0"/>
              </a:spcBef>
              <a:spcAft>
                <a:spcPts val="0"/>
              </a:spcAft>
              <a:buNone/>
            </a:pPr>
            <a:r>
              <a:rPr lang="en-US"/>
              <a:t>My name is Srujan Vaddiparthi, and today I’ll be presenting my project on reproducing the DeepWeeds classification pipeline using transfer learning and Grad-CAM interpretability.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goal of this work was to rebuild the DeepWeeds study in a modern PyTorch pipeline, evaluate how well a pretrained ResNet-50 can classify fine-grained weed species, and analyze model behavior using explainability tools.</a:t>
            </a:r>
            <a:endParaRPr/>
          </a:p>
        </p:txBody>
      </p:sp>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f929bd1c5_0_4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a:t>
            </a:r>
            <a:r>
              <a:rPr lang="en-US" sz="1100">
                <a:latin typeface="Arial"/>
                <a:ea typeface="Arial"/>
                <a:cs typeface="Arial"/>
                <a:sym typeface="Arial"/>
              </a:rPr>
              <a:t>mean estimate)</a:t>
            </a:r>
            <a:r>
              <a:rPr lang="en-US" sz="1100">
                <a:latin typeface="Arial"/>
                <a:ea typeface="Arial"/>
                <a:cs typeface="Arial"/>
                <a:sym typeface="Arial"/>
              </a:rPr>
              <a:t> and RMSprop techniques(variance estimate) to provide a more balanced and efficient optimization process. </a:t>
            </a:r>
            <a:endParaRPr sz="1100">
              <a:latin typeface="Arial"/>
              <a:ea typeface="Arial"/>
              <a:cs typeface="Arial"/>
              <a:sym typeface="Arial"/>
            </a:endParaRPr>
          </a:p>
        </p:txBody>
      </p:sp>
      <p:sp>
        <p:nvSpPr>
          <p:cNvPr id="142" name="Google Shape;142;g3af929bd1c5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f929bd1c5_0_4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50" name="Google Shape;150;g3af929bd1c5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f929bd1c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57" name="Google Shape;157;g3af929bd1c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f929bd1c5_0_4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65" name="Google Shape;165;g3af929bd1c5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f929bd1c5_0_5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72" name="Google Shape;172;g3af929bd1c5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f929bd1c5_0_5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78" name="Google Shape;178;g3af929bd1c5_0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f929bd1c5_0_5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85" name="Google Shape;185;g3af929bd1c5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f929bd1c5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92" name="Google Shape;192;g3af929bd1c5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f929bd1c5_0_4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endParaRPr sz="1100">
              <a:latin typeface="Arial"/>
              <a:ea typeface="Arial"/>
              <a:cs typeface="Arial"/>
              <a:sym typeface="Arial"/>
            </a:endParaRPr>
          </a:p>
        </p:txBody>
      </p:sp>
      <p:sp>
        <p:nvSpPr>
          <p:cNvPr id="199" name="Google Shape;199;g3af929bd1c5_0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f929bd1c5_0_5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5" name="Google Shape;205;g3af929bd1c5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the roadmap for today’s talk.</a:t>
            </a:r>
            <a:endParaRPr/>
          </a:p>
          <a:p>
            <a:pPr indent="0" lvl="0" marL="0" rtl="0" algn="l">
              <a:spcBef>
                <a:spcPts val="0"/>
              </a:spcBef>
              <a:spcAft>
                <a:spcPts val="0"/>
              </a:spcAft>
              <a:buNone/>
            </a:pPr>
            <a:r>
              <a:rPr lang="en-US"/>
              <a:t>I’ll start with the motivation - why weed detection matters beyond academic interest.</a:t>
            </a:r>
            <a:endParaRPr/>
          </a:p>
          <a:p>
            <a:pPr indent="0" lvl="0" marL="0" rtl="0" algn="l">
              <a:spcBef>
                <a:spcPts val="0"/>
              </a:spcBef>
              <a:spcAft>
                <a:spcPts val="0"/>
              </a:spcAft>
              <a:buNone/>
            </a:pPr>
            <a:r>
              <a:rPr lang="en-US"/>
              <a:t>Then I’ll describe the DeepWeeds dataset and my preprocessing steps, followed by the modeling approach using transfer learning.</a:t>
            </a:r>
            <a:endParaRPr/>
          </a:p>
          <a:p>
            <a:pPr indent="0" lvl="0" marL="0" rtl="0" algn="l">
              <a:spcBef>
                <a:spcPts val="0"/>
              </a:spcBef>
              <a:spcAft>
                <a:spcPts val="0"/>
              </a:spcAft>
              <a:buNone/>
            </a:pPr>
            <a:r>
              <a:rPr lang="en-US"/>
              <a:t>We’ll look at the training strategy, the classification results, Grad-CAM visualizations, and finally, limitations and future directions.</a:t>
            </a:r>
            <a:endParaRPr/>
          </a:p>
        </p:txBody>
      </p:sp>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af929bd1c5_0_5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uses the model’s gradients to show what parts of the image it relied on when making a prediction.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13" name="Google Shape;213;g3af929bd1c5_0_5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f929bd1c5_0_5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uses the model’s gradients to show what parts of the image it relied on when making a prediction.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22" name="Google Shape;222;g3af929bd1c5_0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f929bd1c5_0_5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29" name="Google Shape;229;g3af929bd1c5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f929bd1c5_0_5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35" name="Google Shape;235;g3af929bd1c5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f929bd1c5_0_5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41" name="Google Shape;241;g3af929bd1c5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f929bd1c5_0_5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Adam optimizer: Adam optimizer combines the momentum(mean estimate) and RMSprop techniques(variance estimate) to provide a more balanced and efficient optimization process. </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Grad-CAM: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Grad-CAM gives us a heatmap showing the spatial regions the model relies on when predicting a class. In the context of weeds, this allows us to check whether the classifier is actually looking at the plant itself — the leaf clusters, branching structure, or texture — or whether it gets distracted by background vegetation. This is important both for scientific interpretability and for downstream robotic or ecological uses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47" name="Google Shape;247;g3af929bd1c5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f929bd1c5_0_3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endParaRPr sz="1100">
              <a:latin typeface="Arial"/>
              <a:ea typeface="Arial"/>
              <a:cs typeface="Arial"/>
              <a:sym typeface="Arial"/>
            </a:endParaRPr>
          </a:p>
        </p:txBody>
      </p:sp>
      <p:sp>
        <p:nvSpPr>
          <p:cNvPr id="85" name="Google Shape;85;g3af929bd1c5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f929bd1c5_0_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endParaRPr sz="1100">
              <a:latin typeface="Arial"/>
              <a:ea typeface="Arial"/>
              <a:cs typeface="Arial"/>
              <a:sym typeface="Arial"/>
            </a:endParaRPr>
          </a:p>
        </p:txBody>
      </p:sp>
      <p:sp>
        <p:nvSpPr>
          <p:cNvPr id="94" name="Google Shape;94;g3af929bd1c5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f929bd1c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endParaRPr sz="1100">
              <a:latin typeface="Arial"/>
              <a:ea typeface="Arial"/>
              <a:cs typeface="Arial"/>
              <a:sym typeface="Arial"/>
            </a:endParaRPr>
          </a:p>
        </p:txBody>
      </p:sp>
      <p:sp>
        <p:nvSpPr>
          <p:cNvPr id="102" name="Google Shape;102;g3af929bd1c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f929bd1c5_0_4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p:txBody>
      </p:sp>
      <p:sp>
        <p:nvSpPr>
          <p:cNvPr id="111" name="Google Shape;111;g3af929bd1c5_0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f929bd1c5_0_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p:txBody>
      </p:sp>
      <p:sp>
        <p:nvSpPr>
          <p:cNvPr id="119" name="Google Shape;119;g3af929bd1c5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f929bd1c5_0_5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p:txBody>
      </p:sp>
      <p:sp>
        <p:nvSpPr>
          <p:cNvPr id="126" name="Google Shape;126;g3af929bd1c5_0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f929bd1c5_0_4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Invasive weeds create major ecological, agricultural, and economic damage worldwide.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example, Lantana camara is recognized by the IUCN as one of the world’s worst invasive species. It forms dense thickets, displaces native vegetation, and is toxic to livestock. Similarly, Parthenium hysterophorus is classified globally as a highly noxious weed, causing skin allergies, respiratory issues, livestock poisoning, and agricultural losses across India, Australia, and the Americas.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DeepWeeds dataset provides a challenging, real-world benchmark because these species are visually similar, appear in natural clutter, and can vary widely in lighting and growth stages.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But this problem is not limited to large rangelands.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Even in the U.S., homeowners spend billions annually on weed control. Many invasive weeds compete with grass for water, degrade soil quality, and increase irrigation and maintenance costs. Today, most control is either manual or relies on broad chemical spraying.</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 reliable AI-based weed identification system could make weed management: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water-efficient,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less chemical-intensive, and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 more affordable for everyday environments.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Beyond classification, interpretability is crucial.</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Whether these models are used in robotics, drones, lawn-care automation, or environmental monitoring, we need to know why the model made a decision, not just what it predicted.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That is why this project focuses not only on reproducing accurate classification but also on interpretable classification via Grad-CAM, which gives insight into what parts of the plant the model actually uses to make decisions.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 this fits into remote sensing course?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“Although this project uses ground-level RGB images, the same ideas — species identification, spatial reasoning, interpretability, and model generalization — directly extend to remote sensing tasks such as crop monitoring, invasive species mapping, forestry analysis, and even disaster assessment. Weed detection is simply a controlled, grounded case study that lets me practice the exact skills used in satellite, UAV, and hyperspectral pipelines.”</a:t>
            </a: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Preprocessing:</a:t>
            </a:r>
            <a:br>
              <a:rPr lang="en-US" sz="1100">
                <a:latin typeface="Arial"/>
                <a:ea typeface="Arial"/>
                <a:cs typeface="Arial"/>
                <a:sym typeface="Arial"/>
              </a:rPr>
            </a:br>
            <a:r>
              <a:rPr lang="en-US" sz="1100">
                <a:latin typeface="Arial"/>
                <a:ea typeface="Arial"/>
                <a:cs typeface="Arial"/>
                <a:sym typeface="Arial"/>
              </a:rPr>
              <a:t>For the training set, I used lightweight augmentations — random resized crop, horizontal flip, and mild color jitter — to help the model generalize to cluttered field conditions. The validation and test sets only used resizing and normalization so that the evaluation remains clean.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Modeling Approach:</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Why transfer learning? Because most of the network’s filters are already pretrained on millions of images, the model starts with general, robust visual features rather than learning everything from a small weed dataset. This means fewer parameters need to be “learned from scratch,” lowering the risk of overfitting.</a:t>
            </a:r>
            <a:endParaRPr sz="1100">
              <a:latin typeface="Arial"/>
              <a:ea typeface="Arial"/>
              <a:cs typeface="Arial"/>
              <a:sym typeface="Arial"/>
            </a:endParaRPr>
          </a:p>
        </p:txBody>
      </p:sp>
      <p:sp>
        <p:nvSpPr>
          <p:cNvPr id="132" name="Google Shape;132;g3af929bd1c5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FFF2CC"/>
        </a:solidFill>
      </p:bgPr>
    </p:bg>
    <p:spTree>
      <p:nvGrpSpPr>
        <p:cNvPr id="13" name="Shape 13"/>
        <p:cNvGrpSpPr/>
        <p:nvPr/>
      </p:nvGrpSpPr>
      <p:grpSpPr>
        <a:xfrm>
          <a:off x="0" y="0"/>
          <a:ext cx="0" cy="0"/>
          <a:chOff x="0" y="0"/>
          <a:chExt cx="0" cy="0"/>
        </a:xfrm>
      </p:grpSpPr>
      <p:sp>
        <p:nvSpPr>
          <p:cNvPr id="14" name="Google Shape;14;p2"/>
          <p:cNvSpPr/>
          <p:nvPr/>
        </p:nvSpPr>
        <p:spPr>
          <a:xfrm>
            <a:off x="0" y="0"/>
            <a:ext cx="12192000" cy="6858000"/>
          </a:xfrm>
          <a:prstGeom prst="rect">
            <a:avLst/>
          </a:prstGeom>
          <a:solidFill>
            <a:schemeClr val="dk1"/>
          </a:solidFill>
          <a:ln cap="flat" cmpd="sng" w="9525">
            <a:solidFill>
              <a:srgbClr val="F665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 name="Google Shape;15;p2"/>
          <p:cNvSpPr/>
          <p:nvPr/>
        </p:nvSpPr>
        <p:spPr>
          <a:xfrm>
            <a:off x="-1380888" y="-725215"/>
            <a:ext cx="5874927" cy="5874927"/>
          </a:xfrm>
          <a:prstGeom prst="snip2DiagRect">
            <a:avLst>
              <a:gd fmla="val 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6" name="Google Shape;16;p2"/>
          <p:cNvSpPr/>
          <p:nvPr/>
        </p:nvSpPr>
        <p:spPr>
          <a:xfrm>
            <a:off x="1216990" y="1053318"/>
            <a:ext cx="5874927" cy="5874927"/>
          </a:xfrm>
          <a:prstGeom prst="snip2DiagRect">
            <a:avLst>
              <a:gd fmla="val 0" name="adj1"/>
              <a:gd fmla="val 50000" name="adj2"/>
            </a:avLst>
          </a:prstGeom>
          <a:solidFill>
            <a:srgbClr val="FC68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pic>
        <p:nvPicPr>
          <p:cNvPr id="17" name="Google Shape;17;p2"/>
          <p:cNvPicPr preferRelativeResize="0"/>
          <p:nvPr/>
        </p:nvPicPr>
        <p:blipFill rotWithShape="1">
          <a:blip r:embed="rId2">
            <a:alphaModFix amt="50000"/>
          </a:blip>
          <a:srcRect b="0" l="0" r="0" t="0"/>
          <a:stretch/>
        </p:blipFill>
        <p:spPr>
          <a:xfrm>
            <a:off x="1216990" y="1053318"/>
            <a:ext cx="3276600" cy="4089400"/>
          </a:xfrm>
          <a:prstGeom prst="rect">
            <a:avLst/>
          </a:prstGeom>
          <a:noFill/>
          <a:ln>
            <a:noFill/>
          </a:ln>
        </p:spPr>
      </p:pic>
      <p:sp>
        <p:nvSpPr>
          <p:cNvPr id="18" name="Google Shape;18;p2"/>
          <p:cNvSpPr txBox="1"/>
          <p:nvPr>
            <p:ph idx="1" type="body"/>
          </p:nvPr>
        </p:nvSpPr>
        <p:spPr>
          <a:xfrm>
            <a:off x="0" y="5532754"/>
            <a:ext cx="12192000" cy="13461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19" name="Google Shape;19;p2"/>
          <p:cNvPicPr preferRelativeResize="0"/>
          <p:nvPr/>
        </p:nvPicPr>
        <p:blipFill rotWithShape="1">
          <a:blip r:embed="rId3">
            <a:alphaModFix/>
          </a:blip>
          <a:srcRect b="0" l="0" r="0" t="0"/>
          <a:stretch/>
        </p:blipFill>
        <p:spPr>
          <a:xfrm>
            <a:off x="11348959" y="145901"/>
            <a:ext cx="601912" cy="229944"/>
          </a:xfrm>
          <a:prstGeom prst="rect">
            <a:avLst/>
          </a:prstGeom>
          <a:noFill/>
          <a:ln>
            <a:noFill/>
          </a:ln>
        </p:spPr>
      </p:pic>
      <p:sp>
        <p:nvSpPr>
          <p:cNvPr id="20" name="Google Shape;20;p2"/>
          <p:cNvSpPr txBox="1"/>
          <p:nvPr>
            <p:ph type="title"/>
          </p:nvPr>
        </p:nvSpPr>
        <p:spPr>
          <a:xfrm>
            <a:off x="1277095" y="1193883"/>
            <a:ext cx="9434083" cy="271383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5867"/>
              <a:buFont typeface="Arial"/>
              <a:buNone/>
              <a:defRPr b="1" i="0" sz="5867"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2"/>
          <p:cNvSpPr txBox="1"/>
          <p:nvPr>
            <p:ph idx="2" type="body"/>
          </p:nvPr>
        </p:nvSpPr>
        <p:spPr>
          <a:xfrm>
            <a:off x="6450447" y="4344682"/>
            <a:ext cx="3800475" cy="4159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2" name="Google Shape;22;p2"/>
          <p:cNvSpPr txBox="1"/>
          <p:nvPr>
            <p:ph idx="3" type="body"/>
          </p:nvPr>
        </p:nvSpPr>
        <p:spPr>
          <a:xfrm>
            <a:off x="6450446" y="4846579"/>
            <a:ext cx="3800475" cy="4159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Overview">
    <p:spTree>
      <p:nvGrpSpPr>
        <p:cNvPr id="23" name="Shape 23"/>
        <p:cNvGrpSpPr/>
        <p:nvPr/>
      </p:nvGrpSpPr>
      <p:grpSpPr>
        <a:xfrm>
          <a:off x="0" y="0"/>
          <a:ext cx="0" cy="0"/>
          <a:chOff x="0" y="0"/>
          <a:chExt cx="0" cy="0"/>
        </a:xfrm>
      </p:grpSpPr>
      <p:sp>
        <p:nvSpPr>
          <p:cNvPr id="24" name="Google Shape;24;p3"/>
          <p:cNvSpPr txBox="1"/>
          <p:nvPr>
            <p:ph idx="1" type="body"/>
          </p:nvPr>
        </p:nvSpPr>
        <p:spPr>
          <a:xfrm>
            <a:off x="4336704" y="1741012"/>
            <a:ext cx="7525333" cy="62290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5" name="Google Shape;25;p3"/>
          <p:cNvSpPr txBox="1"/>
          <p:nvPr>
            <p:ph idx="2" type="body"/>
          </p:nvPr>
        </p:nvSpPr>
        <p:spPr>
          <a:xfrm>
            <a:off x="4328701" y="2560825"/>
            <a:ext cx="7533337" cy="2949193"/>
          </a:xfrm>
          <a:prstGeom prst="rect">
            <a:avLst/>
          </a:prstGeom>
          <a:noFill/>
          <a:ln>
            <a:noFill/>
          </a:ln>
        </p:spPr>
        <p:txBody>
          <a:bodyPr anchorCtr="0" anchor="t" bIns="45700" lIns="91425" spcFirstLastPara="1" rIns="91425" wrap="square" tIns="45700">
            <a:noAutofit/>
          </a:bodyPr>
          <a:lstStyle>
            <a:lvl1pPr indent="-397954" lvl="0" marL="457200" marR="0" rtl="0" algn="l">
              <a:spcBef>
                <a:spcPts val="533"/>
              </a:spcBef>
              <a:spcAft>
                <a:spcPts val="0"/>
              </a:spcAft>
              <a:buClr>
                <a:schemeClr val="accent1"/>
              </a:buClr>
              <a:buSzPts val="2667"/>
              <a:buFont typeface="Noto Sans Symbols"/>
              <a:buChar char="▪"/>
              <a:defRPr b="0" i="0" sz="2667"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E46102"/>
              </a:buClr>
              <a:buSzPts val="2400"/>
              <a:buFont typeface="Arial"/>
              <a:buChar char="•"/>
              <a:defRPr b="0" i="0" sz="2400" u="none" cap="none" strike="noStrike">
                <a:solidFill>
                  <a:schemeClr val="dk1"/>
                </a:solidFill>
                <a:latin typeface="Arial"/>
                <a:ea typeface="Arial"/>
                <a:cs typeface="Arial"/>
                <a:sym typeface="Arial"/>
              </a:defRPr>
            </a:lvl2pPr>
            <a:lvl3pPr indent="-364045" lvl="2" marL="1371600" marR="0" rtl="0" algn="l">
              <a:spcBef>
                <a:spcPts val="427"/>
              </a:spcBef>
              <a:spcAft>
                <a:spcPts val="0"/>
              </a:spcAft>
              <a:buClr>
                <a:srgbClr val="E46102"/>
              </a:buClr>
              <a:buSzPts val="2133"/>
              <a:buFont typeface="Noto Sans Symbols"/>
              <a:buChar char="▪"/>
              <a:defRPr b="0" i="0" sz="2133" u="none" cap="none" strike="noStrike">
                <a:solidFill>
                  <a:schemeClr val="dk1"/>
                </a:solidFill>
                <a:latin typeface="Arial"/>
                <a:ea typeface="Arial"/>
                <a:cs typeface="Arial"/>
                <a:sym typeface="Arial"/>
              </a:defRPr>
            </a:lvl3pPr>
            <a:lvl4pPr indent="-347154" lvl="3" marL="1828800" marR="0" rtl="0" algn="l">
              <a:spcBef>
                <a:spcPts val="373"/>
              </a:spcBef>
              <a:spcAft>
                <a:spcPts val="0"/>
              </a:spcAft>
              <a:buClr>
                <a:srgbClr val="D95E00"/>
              </a:buClr>
              <a:buSzPts val="1867"/>
              <a:buFont typeface="NTR"/>
              <a:buChar char="&gt;"/>
              <a:defRPr b="0" i="0" sz="1867"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rgbClr val="D95E00"/>
              </a:buClr>
              <a:buSzPts val="1600"/>
              <a:buFont typeface="Noto Sans Symbols"/>
              <a:buChar char="▪"/>
              <a:defRPr b="0" i="0" sz="1600" u="none" cap="none" strike="noStrike">
                <a:solidFill>
                  <a:schemeClr val="dk1"/>
                </a:solidFill>
                <a:latin typeface="Arial"/>
                <a:ea typeface="Arial"/>
                <a:cs typeface="Arial"/>
                <a:sym typeface="Arial"/>
              </a:defRPr>
            </a:lvl5pPr>
            <a:lvl6pPr indent="-228600" lvl="5" marL="2743200" marR="0" rtl="0" algn="l">
              <a:spcBef>
                <a:spcPts val="293"/>
              </a:spcBef>
              <a:spcAft>
                <a:spcPts val="0"/>
              </a:spcAft>
              <a:buClr>
                <a:srgbClr val="D95E00"/>
              </a:buClr>
              <a:buSzPts val="1467"/>
              <a:buFont typeface="NTR"/>
              <a:buNone/>
              <a:defRPr b="0" i="0" sz="1467" u="none" cap="none" strike="noStrike">
                <a:solidFill>
                  <a:schemeClr val="dk1"/>
                </a:solidFill>
                <a:latin typeface="Arial"/>
                <a:ea typeface="Arial"/>
                <a:cs typeface="Arial"/>
                <a:sym typeface="Arial"/>
              </a:defRPr>
            </a:lvl6pPr>
            <a:lvl7pPr indent="-228600" lvl="6" marL="3200400" marR="0" rtl="0" algn="l">
              <a:spcBef>
                <a:spcPts val="267"/>
              </a:spcBef>
              <a:spcAft>
                <a:spcPts val="0"/>
              </a:spcAft>
              <a:buClr>
                <a:srgbClr val="D95E00"/>
              </a:buClr>
              <a:buSzPts val="1333"/>
              <a:buFont typeface="Noto Sans Symbols"/>
              <a:buNone/>
              <a:defRPr b="0" i="0" sz="1333"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6" name="Google Shape;26;p3"/>
          <p:cNvSpPr txBox="1"/>
          <p:nvPr>
            <p:ph idx="3" type="body"/>
          </p:nvPr>
        </p:nvSpPr>
        <p:spPr>
          <a:xfrm>
            <a:off x="0" y="5511800"/>
            <a:ext cx="12192000" cy="13462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cxnSp>
        <p:nvCxnSpPr>
          <p:cNvPr id="27" name="Google Shape;27;p3"/>
          <p:cNvCxnSpPr/>
          <p:nvPr/>
        </p:nvCxnSpPr>
        <p:spPr>
          <a:xfrm>
            <a:off x="272085" y="512494"/>
            <a:ext cx="2674747" cy="0"/>
          </a:xfrm>
          <a:prstGeom prst="straightConnector1">
            <a:avLst/>
          </a:prstGeom>
          <a:noFill/>
          <a:ln cap="flat" cmpd="sng" w="25400">
            <a:solidFill>
              <a:schemeClr val="accent1"/>
            </a:solidFill>
            <a:prstDash val="solid"/>
            <a:round/>
            <a:headEnd len="sm" w="sm" type="none"/>
            <a:tailEnd len="sm" w="sm" type="none"/>
          </a:ln>
        </p:spPr>
      </p:cxnSp>
      <p:cxnSp>
        <p:nvCxnSpPr>
          <p:cNvPr id="28" name="Google Shape;28;p3"/>
          <p:cNvCxnSpPr/>
          <p:nvPr/>
        </p:nvCxnSpPr>
        <p:spPr>
          <a:xfrm>
            <a:off x="3376635" y="512494"/>
            <a:ext cx="8485403" cy="0"/>
          </a:xfrm>
          <a:prstGeom prst="straightConnector1">
            <a:avLst/>
          </a:prstGeom>
          <a:noFill/>
          <a:ln cap="flat" cmpd="sng" w="12700">
            <a:solidFill>
              <a:schemeClr val="accent1"/>
            </a:solidFill>
            <a:prstDash val="solid"/>
            <a:round/>
            <a:headEnd len="sm" w="sm" type="none"/>
            <a:tailEnd len="sm" w="sm" type="none"/>
          </a:ln>
        </p:spPr>
      </p:cxnSp>
      <p:sp>
        <p:nvSpPr>
          <p:cNvPr id="29" name="Google Shape;29;p3"/>
          <p:cNvSpPr txBox="1"/>
          <p:nvPr>
            <p:ph type="title"/>
          </p:nvPr>
        </p:nvSpPr>
        <p:spPr>
          <a:xfrm>
            <a:off x="272085" y="984154"/>
            <a:ext cx="3607765" cy="452584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1"/>
              </a:buClr>
              <a:buSzPts val="4267"/>
              <a:buFont typeface="Arial"/>
              <a:buNone/>
              <a:defRPr b="1" i="0" sz="4267"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 name="Shape 30"/>
        <p:cNvGrpSpPr/>
        <p:nvPr/>
      </p:nvGrpSpPr>
      <p:grpSpPr>
        <a:xfrm>
          <a:off x="0" y="0"/>
          <a:ext cx="0" cy="0"/>
          <a:chOff x="0" y="0"/>
          <a:chExt cx="0" cy="0"/>
        </a:xfrm>
      </p:grpSpPr>
      <p:cxnSp>
        <p:nvCxnSpPr>
          <p:cNvPr id="31" name="Google Shape;31;p4"/>
          <p:cNvCxnSpPr/>
          <p:nvPr/>
        </p:nvCxnSpPr>
        <p:spPr>
          <a:xfrm>
            <a:off x="272085" y="513092"/>
            <a:ext cx="2674747" cy="0"/>
          </a:xfrm>
          <a:prstGeom prst="straightConnector1">
            <a:avLst/>
          </a:prstGeom>
          <a:noFill/>
          <a:ln cap="flat" cmpd="sng" w="25400">
            <a:solidFill>
              <a:schemeClr val="dk1"/>
            </a:solidFill>
            <a:prstDash val="solid"/>
            <a:round/>
            <a:headEnd len="sm" w="sm" type="none"/>
            <a:tailEnd len="sm" w="sm" type="none"/>
          </a:ln>
        </p:spPr>
      </p:cxnSp>
      <p:cxnSp>
        <p:nvCxnSpPr>
          <p:cNvPr id="32" name="Google Shape;32;p4"/>
          <p:cNvCxnSpPr/>
          <p:nvPr/>
        </p:nvCxnSpPr>
        <p:spPr>
          <a:xfrm>
            <a:off x="3376635" y="513092"/>
            <a:ext cx="8485403" cy="0"/>
          </a:xfrm>
          <a:prstGeom prst="straightConnector1">
            <a:avLst/>
          </a:prstGeom>
          <a:noFill/>
          <a:ln cap="flat" cmpd="sng" w="12700">
            <a:solidFill>
              <a:schemeClr val="dk1"/>
            </a:solidFill>
            <a:prstDash val="solid"/>
            <a:round/>
            <a:headEnd len="sm" w="sm" type="none"/>
            <a:tailEnd len="sm" w="sm" type="none"/>
          </a:ln>
        </p:spPr>
      </p:cxnSp>
      <p:sp>
        <p:nvSpPr>
          <p:cNvPr id="33" name="Google Shape;33;p4"/>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4" name="Google Shape;34;p4"/>
          <p:cNvSpPr txBox="1"/>
          <p:nvPr>
            <p:ph idx="2" type="body"/>
          </p:nvPr>
        </p:nvSpPr>
        <p:spPr>
          <a:xfrm>
            <a:off x="272085" y="1744225"/>
            <a:ext cx="11589952" cy="376757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accent1"/>
              </a:buClr>
              <a:buSzPts val="3200"/>
              <a:buFont typeface="Noto Sans Symbols"/>
              <a:buChar char="▪"/>
              <a:defRPr b="1" i="0" sz="3200" u="none" cap="none" strike="noStrike">
                <a:solidFill>
                  <a:schemeClr val="dk1"/>
                </a:solidFill>
                <a:latin typeface="Arial"/>
                <a:ea typeface="Arial"/>
                <a:cs typeface="Arial"/>
                <a:sym typeface="Arial"/>
              </a:defRPr>
            </a:lvl1pPr>
            <a:lvl2pPr indent="-397954" lvl="1" marL="914400" marR="0" rtl="0" algn="l">
              <a:spcBef>
                <a:spcPts val="533"/>
              </a:spcBef>
              <a:spcAft>
                <a:spcPts val="0"/>
              </a:spcAft>
              <a:buClr>
                <a:srgbClr val="E46102"/>
              </a:buClr>
              <a:buSzPts val="2667"/>
              <a:buFont typeface="Arial"/>
              <a:buChar char="•"/>
              <a:defRPr b="0" i="0" sz="2667"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E46102"/>
              </a:buClr>
              <a:buSzPts val="2400"/>
              <a:buFont typeface="Noto Sans Symbols"/>
              <a:buChar char="▪"/>
              <a:defRPr b="0" i="0" sz="2400" u="none" cap="none" strike="noStrike">
                <a:solidFill>
                  <a:schemeClr val="dk1"/>
                </a:solidFill>
                <a:latin typeface="Arial"/>
                <a:ea typeface="Arial"/>
                <a:cs typeface="Arial"/>
                <a:sym typeface="Arial"/>
              </a:defRPr>
            </a:lvl3pPr>
            <a:lvl4pPr indent="-364045" lvl="3" marL="1828800" marR="0" rtl="0" algn="l">
              <a:spcBef>
                <a:spcPts val="427"/>
              </a:spcBef>
              <a:spcAft>
                <a:spcPts val="0"/>
              </a:spcAft>
              <a:buClr>
                <a:srgbClr val="D95E00"/>
              </a:buClr>
              <a:buSzPts val="2133"/>
              <a:buFont typeface="NTR"/>
              <a:buChar char="&gt;"/>
              <a:defRPr b="0" i="0" sz="2133" u="none" cap="none" strike="noStrike">
                <a:solidFill>
                  <a:schemeClr val="dk1"/>
                </a:solidFill>
                <a:latin typeface="Arial"/>
                <a:ea typeface="Arial"/>
                <a:cs typeface="Arial"/>
                <a:sym typeface="Arial"/>
              </a:defRPr>
            </a:lvl4pPr>
            <a:lvl5pPr indent="-347154" lvl="4" marL="2286000" marR="0" rtl="0" algn="l">
              <a:spcBef>
                <a:spcPts val="373"/>
              </a:spcBef>
              <a:spcAft>
                <a:spcPts val="0"/>
              </a:spcAft>
              <a:buClr>
                <a:srgbClr val="D95E00"/>
              </a:buClr>
              <a:buSzPts val="1867"/>
              <a:buFont typeface="Noto Sans Symbols"/>
              <a:buChar char="▪"/>
              <a:defRPr b="0" i="0" sz="1867"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rgbClr val="D95E00"/>
              </a:buClr>
              <a:buSzPts val="1600"/>
              <a:buFont typeface="NTR"/>
              <a:buChar char="&gt;"/>
              <a:defRPr b="0" i="0" sz="1600" u="none" cap="none" strike="noStrike">
                <a:solidFill>
                  <a:schemeClr val="dk1"/>
                </a:solidFill>
                <a:latin typeface="Arial"/>
                <a:ea typeface="Arial"/>
                <a:cs typeface="Arial"/>
                <a:sym typeface="Arial"/>
              </a:defRPr>
            </a:lvl6pPr>
            <a:lvl7pPr indent="-313245" lvl="6" marL="3200400" marR="0" rtl="0" algn="l">
              <a:spcBef>
                <a:spcPts val="267"/>
              </a:spcBef>
              <a:spcAft>
                <a:spcPts val="0"/>
              </a:spcAft>
              <a:buClr>
                <a:srgbClr val="D95E00"/>
              </a:buClr>
              <a:buSzPts val="1333"/>
              <a:buFont typeface="Noto Sans Symbols"/>
              <a:buChar char="▪"/>
              <a:defRPr b="0" i="0" sz="1333" u="none" cap="none" strike="noStrike">
                <a:solidFill>
                  <a:schemeClr val="dk1"/>
                </a:solidFill>
                <a:latin typeface="Arial"/>
                <a:ea typeface="Arial"/>
                <a:cs typeface="Arial"/>
                <a:sym typeface="Arial"/>
              </a:defRPr>
            </a:lvl7pPr>
            <a:lvl8pPr indent="-304800" lvl="7" marL="3657600" marR="0" rtl="0" algn="l">
              <a:spcBef>
                <a:spcPts val="240"/>
              </a:spcBef>
              <a:spcAft>
                <a:spcPts val="0"/>
              </a:spcAft>
              <a:buClr>
                <a:srgbClr val="D95E00"/>
              </a:buClr>
              <a:buSzPts val="1200"/>
              <a:buFont typeface="NTR"/>
              <a:buChar char="&gt;"/>
              <a:defRPr b="0" i="0" sz="1200"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5" name="Google Shape;35;p4"/>
          <p:cNvSpPr txBox="1"/>
          <p:nvPr>
            <p:ph type="title"/>
          </p:nvPr>
        </p:nvSpPr>
        <p:spPr>
          <a:xfrm>
            <a:off x="272085" y="958452"/>
            <a:ext cx="10355658" cy="69638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1"/>
              </a:buClr>
              <a:buSzPts val="3733"/>
              <a:buFont typeface="Arial"/>
              <a:buNone/>
              <a:defRPr b="1" i="0" sz="3733"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Page Content">
  <p:cSld name="Full-Page Content">
    <p:spTree>
      <p:nvGrpSpPr>
        <p:cNvPr id="36" name="Shape 36"/>
        <p:cNvGrpSpPr/>
        <p:nvPr/>
      </p:nvGrpSpPr>
      <p:grpSpPr>
        <a:xfrm>
          <a:off x="0" y="0"/>
          <a:ext cx="0" cy="0"/>
          <a:chOff x="0" y="0"/>
          <a:chExt cx="0" cy="0"/>
        </a:xfrm>
      </p:grpSpPr>
      <p:cxnSp>
        <p:nvCxnSpPr>
          <p:cNvPr id="37" name="Google Shape;37;p5"/>
          <p:cNvCxnSpPr/>
          <p:nvPr/>
        </p:nvCxnSpPr>
        <p:spPr>
          <a:xfrm>
            <a:off x="272085" y="513092"/>
            <a:ext cx="2674747" cy="0"/>
          </a:xfrm>
          <a:prstGeom prst="straightConnector1">
            <a:avLst/>
          </a:prstGeom>
          <a:noFill/>
          <a:ln cap="flat" cmpd="sng" w="25400">
            <a:solidFill>
              <a:schemeClr val="dk1"/>
            </a:solidFill>
            <a:prstDash val="solid"/>
            <a:round/>
            <a:headEnd len="sm" w="sm" type="none"/>
            <a:tailEnd len="sm" w="sm" type="none"/>
          </a:ln>
        </p:spPr>
      </p:cxnSp>
      <p:cxnSp>
        <p:nvCxnSpPr>
          <p:cNvPr id="38" name="Google Shape;38;p5"/>
          <p:cNvCxnSpPr/>
          <p:nvPr/>
        </p:nvCxnSpPr>
        <p:spPr>
          <a:xfrm>
            <a:off x="3376635" y="513092"/>
            <a:ext cx="8485403" cy="0"/>
          </a:xfrm>
          <a:prstGeom prst="straightConnector1">
            <a:avLst/>
          </a:prstGeom>
          <a:noFill/>
          <a:ln cap="flat" cmpd="sng" w="12700">
            <a:solidFill>
              <a:schemeClr val="dk1"/>
            </a:solidFill>
            <a:prstDash val="solid"/>
            <a:round/>
            <a:headEnd len="sm" w="sm" type="none"/>
            <a:tailEnd len="sm" w="sm" type="none"/>
          </a:ln>
        </p:spPr>
      </p:cxnSp>
      <p:sp>
        <p:nvSpPr>
          <p:cNvPr id="39" name="Google Shape;39;p5"/>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0" name="Google Shape;40;p5"/>
          <p:cNvSpPr txBox="1"/>
          <p:nvPr>
            <p:ph idx="2" type="body"/>
          </p:nvPr>
        </p:nvSpPr>
        <p:spPr>
          <a:xfrm>
            <a:off x="272085" y="863428"/>
            <a:ext cx="11589952" cy="4639906"/>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853"/>
              </a:spcBef>
              <a:spcAft>
                <a:spcPts val="0"/>
              </a:spcAft>
              <a:buClr>
                <a:schemeClr val="dk1"/>
              </a:buClr>
              <a:buSzPts val="4267"/>
              <a:buFont typeface="Arial"/>
              <a:buNone/>
              <a:defRPr b="0" i="1"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cxnSp>
        <p:nvCxnSpPr>
          <p:cNvPr id="42" name="Google Shape;42;p6"/>
          <p:cNvCxnSpPr/>
          <p:nvPr/>
        </p:nvCxnSpPr>
        <p:spPr>
          <a:xfrm>
            <a:off x="272085" y="513092"/>
            <a:ext cx="2674747" cy="0"/>
          </a:xfrm>
          <a:prstGeom prst="straightConnector1">
            <a:avLst/>
          </a:prstGeom>
          <a:noFill/>
          <a:ln cap="flat" cmpd="sng" w="25400">
            <a:solidFill>
              <a:schemeClr val="dk1"/>
            </a:solidFill>
            <a:prstDash val="solid"/>
            <a:round/>
            <a:headEnd len="sm" w="sm" type="none"/>
            <a:tailEnd len="sm" w="sm" type="none"/>
          </a:ln>
        </p:spPr>
      </p:cxnSp>
      <p:cxnSp>
        <p:nvCxnSpPr>
          <p:cNvPr id="43" name="Google Shape;43;p6"/>
          <p:cNvCxnSpPr/>
          <p:nvPr/>
        </p:nvCxnSpPr>
        <p:spPr>
          <a:xfrm>
            <a:off x="3376635" y="513092"/>
            <a:ext cx="8485403" cy="0"/>
          </a:xfrm>
          <a:prstGeom prst="straightConnector1">
            <a:avLst/>
          </a:prstGeom>
          <a:noFill/>
          <a:ln cap="flat" cmpd="sng" w="12700">
            <a:solidFill>
              <a:schemeClr val="dk1"/>
            </a:solidFill>
            <a:prstDash val="solid"/>
            <a:round/>
            <a:headEnd len="sm" w="sm" type="none"/>
            <a:tailEnd len="sm" w="sm" type="none"/>
          </a:ln>
        </p:spPr>
      </p:cxnSp>
      <p:sp>
        <p:nvSpPr>
          <p:cNvPr id="44" name="Google Shape;44;p6"/>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5" name="Google Shape;45;p6"/>
          <p:cNvSpPr txBox="1"/>
          <p:nvPr>
            <p:ph idx="2" type="body"/>
          </p:nvPr>
        </p:nvSpPr>
        <p:spPr>
          <a:xfrm>
            <a:off x="6256867" y="863692"/>
            <a:ext cx="5604933" cy="463964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853"/>
              </a:spcBef>
              <a:spcAft>
                <a:spcPts val="0"/>
              </a:spcAft>
              <a:buClr>
                <a:schemeClr val="dk1"/>
              </a:buClr>
              <a:buSzPts val="4267"/>
              <a:buFont typeface="Arial"/>
              <a:buNone/>
              <a:defRPr b="0" i="1"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6" name="Google Shape;46;p6"/>
          <p:cNvSpPr txBox="1"/>
          <p:nvPr>
            <p:ph idx="3" type="body"/>
          </p:nvPr>
        </p:nvSpPr>
        <p:spPr>
          <a:xfrm>
            <a:off x="272085" y="863428"/>
            <a:ext cx="5612248" cy="4639906"/>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853"/>
              </a:spcBef>
              <a:spcAft>
                <a:spcPts val="0"/>
              </a:spcAft>
              <a:buClr>
                <a:schemeClr val="dk1"/>
              </a:buClr>
              <a:buSzPts val="4267"/>
              <a:buFont typeface="Arial"/>
              <a:buNone/>
              <a:defRPr b="0" i="1"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7" name="Shape 47"/>
        <p:cNvGrpSpPr/>
        <p:nvPr/>
      </p:nvGrpSpPr>
      <p:grpSpPr>
        <a:xfrm>
          <a:off x="0" y="0"/>
          <a:ext cx="0" cy="0"/>
          <a:chOff x="0" y="0"/>
          <a:chExt cx="0" cy="0"/>
        </a:xfrm>
      </p:grpSpPr>
      <p:cxnSp>
        <p:nvCxnSpPr>
          <p:cNvPr id="48" name="Google Shape;48;p7"/>
          <p:cNvCxnSpPr/>
          <p:nvPr/>
        </p:nvCxnSpPr>
        <p:spPr>
          <a:xfrm>
            <a:off x="272085" y="513092"/>
            <a:ext cx="2674747" cy="0"/>
          </a:xfrm>
          <a:prstGeom prst="straightConnector1">
            <a:avLst/>
          </a:prstGeom>
          <a:noFill/>
          <a:ln cap="flat" cmpd="sng" w="25400">
            <a:solidFill>
              <a:schemeClr val="dk1"/>
            </a:solidFill>
            <a:prstDash val="solid"/>
            <a:round/>
            <a:headEnd len="sm" w="sm" type="none"/>
            <a:tailEnd len="sm" w="sm" type="none"/>
          </a:ln>
        </p:spPr>
      </p:cxnSp>
      <p:cxnSp>
        <p:nvCxnSpPr>
          <p:cNvPr id="49" name="Google Shape;49;p7"/>
          <p:cNvCxnSpPr/>
          <p:nvPr/>
        </p:nvCxnSpPr>
        <p:spPr>
          <a:xfrm>
            <a:off x="3376635" y="513092"/>
            <a:ext cx="8485403" cy="0"/>
          </a:xfrm>
          <a:prstGeom prst="straightConnector1">
            <a:avLst/>
          </a:prstGeom>
          <a:noFill/>
          <a:ln cap="flat" cmpd="sng" w="12700">
            <a:solidFill>
              <a:schemeClr val="dk1"/>
            </a:solidFill>
            <a:prstDash val="solid"/>
            <a:round/>
            <a:headEnd len="sm" w="sm" type="none"/>
            <a:tailEnd len="sm" w="sm" type="none"/>
          </a:ln>
        </p:spPr>
      </p:cxnSp>
      <p:sp>
        <p:nvSpPr>
          <p:cNvPr id="50" name="Google Shape;50;p7"/>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51" name="Google Shape;51;p7"/>
          <p:cNvSpPr txBox="1"/>
          <p:nvPr>
            <p:ph idx="2" type="body"/>
          </p:nvPr>
        </p:nvSpPr>
        <p:spPr>
          <a:xfrm>
            <a:off x="264584" y="1873340"/>
            <a:ext cx="3471333" cy="363846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52" name="Google Shape;52;p7"/>
          <p:cNvSpPr txBox="1"/>
          <p:nvPr>
            <p:ph idx="3" type="body"/>
          </p:nvPr>
        </p:nvSpPr>
        <p:spPr>
          <a:xfrm>
            <a:off x="4000501" y="863692"/>
            <a:ext cx="7861300" cy="463964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853"/>
              </a:spcBef>
              <a:spcAft>
                <a:spcPts val="0"/>
              </a:spcAft>
              <a:buClr>
                <a:schemeClr val="dk1"/>
              </a:buClr>
              <a:buSzPts val="4267"/>
              <a:buFont typeface="Arial"/>
              <a:buNone/>
              <a:defRPr b="0" i="1" sz="42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53" name="Google Shape;53;p7"/>
          <p:cNvSpPr txBox="1"/>
          <p:nvPr>
            <p:ph type="title"/>
          </p:nvPr>
        </p:nvSpPr>
        <p:spPr>
          <a:xfrm>
            <a:off x="264584" y="862676"/>
            <a:ext cx="3471333" cy="80318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1"/>
              </a:buClr>
              <a:buSzPts val="4267"/>
              <a:buFont typeface="Arial"/>
              <a:buNone/>
              <a:defRPr b="1" i="0" sz="4267"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spTree>
      <p:nvGrpSpPr>
        <p:cNvPr id="54" name="Shape 54"/>
        <p:cNvGrpSpPr/>
        <p:nvPr/>
      </p:nvGrpSpPr>
      <p:grpSpPr>
        <a:xfrm>
          <a:off x="0" y="0"/>
          <a:ext cx="0" cy="0"/>
          <a:chOff x="0" y="0"/>
          <a:chExt cx="0" cy="0"/>
        </a:xfrm>
      </p:grpSpPr>
      <p:cxnSp>
        <p:nvCxnSpPr>
          <p:cNvPr id="55" name="Google Shape;55;p8"/>
          <p:cNvCxnSpPr/>
          <p:nvPr/>
        </p:nvCxnSpPr>
        <p:spPr>
          <a:xfrm>
            <a:off x="272085" y="513091"/>
            <a:ext cx="2674747" cy="0"/>
          </a:xfrm>
          <a:prstGeom prst="straightConnector1">
            <a:avLst/>
          </a:prstGeom>
          <a:noFill/>
          <a:ln cap="flat" cmpd="sng" w="25400">
            <a:solidFill>
              <a:schemeClr val="accent1"/>
            </a:solidFill>
            <a:prstDash val="solid"/>
            <a:round/>
            <a:headEnd len="sm" w="sm" type="none"/>
            <a:tailEnd len="sm" w="sm" type="none"/>
          </a:ln>
        </p:spPr>
      </p:cxnSp>
      <p:cxnSp>
        <p:nvCxnSpPr>
          <p:cNvPr id="56" name="Google Shape;56;p8"/>
          <p:cNvCxnSpPr/>
          <p:nvPr/>
        </p:nvCxnSpPr>
        <p:spPr>
          <a:xfrm>
            <a:off x="3376635" y="513091"/>
            <a:ext cx="8485403" cy="0"/>
          </a:xfrm>
          <a:prstGeom prst="straightConnector1">
            <a:avLst/>
          </a:prstGeom>
          <a:noFill/>
          <a:ln cap="flat" cmpd="sng" w="12700">
            <a:solidFill>
              <a:schemeClr val="accent1"/>
            </a:solidFill>
            <a:prstDash val="solid"/>
            <a:round/>
            <a:headEnd len="sm" w="sm" type="none"/>
            <a:tailEnd len="sm" w="sm" type="none"/>
          </a:ln>
        </p:spPr>
      </p:cxnSp>
      <p:sp>
        <p:nvSpPr>
          <p:cNvPr id="57" name="Google Shape;57;p8"/>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58" name="Google Shape;58;p8"/>
          <p:cNvPicPr preferRelativeResize="0"/>
          <p:nvPr/>
        </p:nvPicPr>
        <p:blipFill rotWithShape="1">
          <a:blip r:embed="rId2">
            <a:alphaModFix/>
          </a:blip>
          <a:srcRect b="0" l="0" r="0" t="0"/>
          <a:stretch/>
        </p:blipFill>
        <p:spPr>
          <a:xfrm>
            <a:off x="358433" y="198708"/>
            <a:ext cx="556192" cy="218591"/>
          </a:xfrm>
          <a:prstGeom prst="rect">
            <a:avLst/>
          </a:prstGeom>
          <a:noFill/>
          <a:ln>
            <a:noFill/>
          </a:ln>
        </p:spPr>
      </p:pic>
      <p:sp>
        <p:nvSpPr>
          <p:cNvPr id="59" name="Google Shape;59;p8"/>
          <p:cNvSpPr txBox="1"/>
          <p:nvPr>
            <p:ph type="title"/>
          </p:nvPr>
        </p:nvSpPr>
        <p:spPr>
          <a:xfrm>
            <a:off x="272085" y="3987798"/>
            <a:ext cx="11589952" cy="1524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5330"/>
              <a:buFont typeface="Arial"/>
              <a:buNone/>
              <a:defRPr b="1" i="0" sz="533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 End Slide">
  <p:cSld name="Section Header or End Slide">
    <p:spTree>
      <p:nvGrpSpPr>
        <p:cNvPr id="60" name="Shape 60"/>
        <p:cNvGrpSpPr/>
        <p:nvPr/>
      </p:nvGrpSpPr>
      <p:grpSpPr>
        <a:xfrm>
          <a:off x="0" y="0"/>
          <a:ext cx="0" cy="0"/>
          <a:chOff x="0" y="0"/>
          <a:chExt cx="0" cy="0"/>
        </a:xfrm>
      </p:grpSpPr>
      <p:sp>
        <p:nvSpPr>
          <p:cNvPr id="61" name="Google Shape;61;p9"/>
          <p:cNvSpPr/>
          <p:nvPr/>
        </p:nvSpPr>
        <p:spPr>
          <a:xfrm>
            <a:off x="0" y="0"/>
            <a:ext cx="12188952" cy="6858000"/>
          </a:xfrm>
          <a:prstGeom prst="rect">
            <a:avLst/>
          </a:prstGeom>
          <a:solidFill>
            <a:srgbClr val="E461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accent1"/>
              </a:solidFill>
              <a:latin typeface="Arial"/>
              <a:ea typeface="Arial"/>
              <a:cs typeface="Arial"/>
              <a:sym typeface="Arial"/>
            </a:endParaRPr>
          </a:p>
        </p:txBody>
      </p:sp>
      <p:cxnSp>
        <p:nvCxnSpPr>
          <p:cNvPr id="62" name="Google Shape;62;p9"/>
          <p:cNvCxnSpPr/>
          <p:nvPr/>
        </p:nvCxnSpPr>
        <p:spPr>
          <a:xfrm>
            <a:off x="272085" y="513091"/>
            <a:ext cx="2674747" cy="0"/>
          </a:xfrm>
          <a:prstGeom prst="straightConnector1">
            <a:avLst/>
          </a:prstGeom>
          <a:noFill/>
          <a:ln cap="flat" cmpd="sng" w="25400">
            <a:solidFill>
              <a:schemeClr val="lt1"/>
            </a:solidFill>
            <a:prstDash val="solid"/>
            <a:round/>
            <a:headEnd len="sm" w="sm" type="none"/>
            <a:tailEnd len="sm" w="sm" type="none"/>
          </a:ln>
        </p:spPr>
      </p:cxnSp>
      <p:cxnSp>
        <p:nvCxnSpPr>
          <p:cNvPr id="63" name="Google Shape;63;p9"/>
          <p:cNvCxnSpPr/>
          <p:nvPr/>
        </p:nvCxnSpPr>
        <p:spPr>
          <a:xfrm>
            <a:off x="3376635" y="513091"/>
            <a:ext cx="8485403" cy="0"/>
          </a:xfrm>
          <a:prstGeom prst="straightConnector1">
            <a:avLst/>
          </a:prstGeom>
          <a:noFill/>
          <a:ln cap="flat" cmpd="sng" w="12700">
            <a:solidFill>
              <a:schemeClr val="lt1"/>
            </a:solidFill>
            <a:prstDash val="solid"/>
            <a:round/>
            <a:headEnd len="sm" w="sm" type="none"/>
            <a:tailEnd len="sm" w="sm" type="none"/>
          </a:ln>
        </p:spPr>
      </p:cxnSp>
      <p:sp>
        <p:nvSpPr>
          <p:cNvPr id="64" name="Google Shape;64;p9"/>
          <p:cNvSpPr txBox="1"/>
          <p:nvPr>
            <p:ph idx="1" type="body"/>
          </p:nvPr>
        </p:nvSpPr>
        <p:spPr>
          <a:xfrm>
            <a:off x="0" y="5511801"/>
            <a:ext cx="12192000" cy="140123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53"/>
              </a:spcBef>
              <a:spcAft>
                <a:spcPts val="0"/>
              </a:spcAft>
              <a:buClr>
                <a:srgbClr val="FF0000"/>
              </a:buClr>
              <a:buSzPts val="4267"/>
              <a:buFont typeface="Arial"/>
              <a:buNone/>
              <a:defRPr b="0" i="1" sz="4267" u="none" cap="none" strike="noStrike">
                <a:solidFill>
                  <a:srgbClr val="FF0000"/>
                </a:solidFill>
                <a:latin typeface="MS Gothic"/>
                <a:ea typeface="MS Gothic"/>
                <a:cs typeface="MS Gothic"/>
                <a:sym typeface="MS Gothic"/>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65" name="Google Shape;65;p9"/>
          <p:cNvPicPr preferRelativeResize="0"/>
          <p:nvPr/>
        </p:nvPicPr>
        <p:blipFill rotWithShape="1">
          <a:blip r:embed="rId2">
            <a:alphaModFix/>
          </a:blip>
          <a:srcRect b="0" l="0" r="0" t="0"/>
          <a:stretch/>
        </p:blipFill>
        <p:spPr>
          <a:xfrm>
            <a:off x="358433" y="198708"/>
            <a:ext cx="556192" cy="218591"/>
          </a:xfrm>
          <a:prstGeom prst="rect">
            <a:avLst/>
          </a:prstGeom>
          <a:noFill/>
          <a:ln>
            <a:noFill/>
          </a:ln>
        </p:spPr>
      </p:pic>
      <p:sp>
        <p:nvSpPr>
          <p:cNvPr id="66" name="Google Shape;66;p9"/>
          <p:cNvSpPr txBox="1"/>
          <p:nvPr>
            <p:ph type="title"/>
          </p:nvPr>
        </p:nvSpPr>
        <p:spPr>
          <a:xfrm>
            <a:off x="272085" y="4256023"/>
            <a:ext cx="11589952" cy="12530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2.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 name="Shape 9"/>
        <p:cNvGrpSpPr/>
        <p:nvPr/>
      </p:nvGrpSpPr>
      <p:grpSpPr>
        <a:xfrm>
          <a:off x="0" y="0"/>
          <a:ext cx="0" cy="0"/>
          <a:chOff x="0" y="0"/>
          <a:chExt cx="0" cy="0"/>
        </a:xfrm>
      </p:grpSpPr>
      <p:sp>
        <p:nvSpPr>
          <p:cNvPr id="10" name="Google Shape;10;p1"/>
          <p:cNvSpPr txBox="1"/>
          <p:nvPr/>
        </p:nvSpPr>
        <p:spPr>
          <a:xfrm>
            <a:off x="11476827" y="257543"/>
            <a:ext cx="1241077" cy="240066"/>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0" i="0" lang="en-US" sz="1200" u="none" cap="none" strike="noStrike">
                <a:solidFill>
                  <a:schemeClr val="dk1"/>
                </a:solidFill>
                <a:latin typeface="Georgia"/>
                <a:ea typeface="Georgia"/>
                <a:cs typeface="Georgia"/>
                <a:sym typeface="Georgia"/>
              </a:rPr>
              <a:t>|  </a:t>
            </a:r>
            <a:fld id="{00000000-1234-1234-1234-123412341234}" type="slidenum">
              <a:rPr b="0" i="0" lang="en-US" sz="1133" u="none" cap="none" strike="noStrike">
                <a:solidFill>
                  <a:schemeClr val="dk1"/>
                </a:solidFill>
                <a:latin typeface="Arial"/>
                <a:ea typeface="Arial"/>
                <a:cs typeface="Arial"/>
                <a:sym typeface="Arial"/>
              </a:rPr>
              <a:t>‹#›</a:t>
            </a:fld>
            <a:endParaRPr b="0" i="0" sz="1133" u="none" cap="none" strike="noStrike">
              <a:solidFill>
                <a:srgbClr val="000000"/>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358433" y="198708"/>
            <a:ext cx="556192" cy="218591"/>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9218566" y="304811"/>
            <a:ext cx="2258261" cy="134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cs.pytorch.org/vision/stable/models/generated/torchvision.models.resnet50.html#torchvi%20sion.models.ResNet50_Weights" TargetMode="External"/><Relationship Id="rId4" Type="http://schemas.openxmlformats.org/officeDocument/2006/relationships/image" Target="../media/image5.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txBox="1"/>
          <p:nvPr>
            <p:ph type="title"/>
          </p:nvPr>
        </p:nvSpPr>
        <p:spPr>
          <a:xfrm>
            <a:off x="1488920" y="1214883"/>
            <a:ext cx="9434100" cy="2713800"/>
          </a:xfrm>
          <a:prstGeom prst="rect">
            <a:avLst/>
          </a:prstGeom>
          <a:noFill/>
          <a:ln>
            <a:noFill/>
          </a:ln>
        </p:spPr>
        <p:txBody>
          <a:bodyPr anchorCtr="0" anchor="t" bIns="45700" lIns="91425" spcFirstLastPara="1" rIns="91425" wrap="square" tIns="45700">
            <a:noAutofit/>
          </a:bodyPr>
          <a:lstStyle/>
          <a:p>
            <a:pPr indent="0" lvl="0" marL="182880" rtl="0" algn="l">
              <a:spcBef>
                <a:spcPts val="0"/>
              </a:spcBef>
              <a:spcAft>
                <a:spcPts val="0"/>
              </a:spcAft>
              <a:buClr>
                <a:schemeClr val="lt1"/>
              </a:buClr>
              <a:buSzPts val="5867"/>
              <a:buFont typeface="Arial"/>
              <a:buNone/>
            </a:pPr>
            <a:r>
              <a:rPr lang="en-US" sz="4000">
                <a:latin typeface="Times New Roman"/>
                <a:ea typeface="Times New Roman"/>
                <a:cs typeface="Times New Roman"/>
                <a:sym typeface="Times New Roman"/>
              </a:rPr>
              <a:t>Reproducing DeepWeeds: Weed Classification with Transfer Learning and Grad-CAM Interpretability</a:t>
            </a:r>
            <a:endParaRPr sz="4000">
              <a:latin typeface="Times New Roman"/>
              <a:ea typeface="Times New Roman"/>
              <a:cs typeface="Times New Roman"/>
              <a:sym typeface="Times New Roman"/>
            </a:endParaRPr>
          </a:p>
        </p:txBody>
      </p:sp>
      <p:sp>
        <p:nvSpPr>
          <p:cNvPr id="72" name="Google Shape;72;p10"/>
          <p:cNvSpPr txBox="1"/>
          <p:nvPr>
            <p:ph idx="2" type="body"/>
          </p:nvPr>
        </p:nvSpPr>
        <p:spPr>
          <a:xfrm>
            <a:off x="5433072" y="3928682"/>
            <a:ext cx="3800400" cy="415800"/>
          </a:xfrm>
          <a:prstGeom prst="rect">
            <a:avLst/>
          </a:prstGeom>
          <a:solidFill>
            <a:srgbClr val="F665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US">
                <a:latin typeface="Times New Roman"/>
                <a:ea typeface="Times New Roman"/>
                <a:cs typeface="Times New Roman"/>
                <a:sym typeface="Times New Roman"/>
              </a:rPr>
              <a:t>Srujan Vaddiparthi</a:t>
            </a:r>
            <a:endParaRPr>
              <a:latin typeface="Times New Roman"/>
              <a:ea typeface="Times New Roman"/>
              <a:cs typeface="Times New Roman"/>
              <a:sym typeface="Times New Roman"/>
            </a:endParaRPr>
          </a:p>
        </p:txBody>
      </p:sp>
      <p:sp>
        <p:nvSpPr>
          <p:cNvPr id="73" name="Google Shape;73;p10"/>
          <p:cNvSpPr txBox="1"/>
          <p:nvPr>
            <p:ph idx="3" type="body"/>
          </p:nvPr>
        </p:nvSpPr>
        <p:spPr>
          <a:xfrm>
            <a:off x="5433083" y="5692079"/>
            <a:ext cx="3800400" cy="415800"/>
          </a:xfrm>
          <a:prstGeom prst="rect">
            <a:avLst/>
          </a:prstGeom>
          <a:solidFill>
            <a:srgbClr val="F665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US">
                <a:latin typeface="Times New Roman"/>
                <a:ea typeface="Times New Roman"/>
                <a:cs typeface="Times New Roman"/>
                <a:sym typeface="Times New Roman"/>
              </a:rPr>
              <a:t>IMGS 589</a:t>
            </a:r>
            <a:endParaRPr>
              <a:latin typeface="Times New Roman"/>
              <a:ea typeface="Times New Roman"/>
              <a:cs typeface="Times New Roman"/>
              <a:sym typeface="Times New Roman"/>
            </a:endParaRPr>
          </a:p>
        </p:txBody>
      </p:sp>
      <p:sp>
        <p:nvSpPr>
          <p:cNvPr id="74" name="Google Shape;74;p10"/>
          <p:cNvSpPr txBox="1"/>
          <p:nvPr>
            <p:ph idx="2" type="body"/>
          </p:nvPr>
        </p:nvSpPr>
        <p:spPr>
          <a:xfrm>
            <a:off x="5433077" y="5244000"/>
            <a:ext cx="6404400" cy="415800"/>
          </a:xfrm>
          <a:prstGeom prst="rect">
            <a:avLst/>
          </a:prstGeom>
          <a:solidFill>
            <a:srgbClr val="F665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US">
                <a:latin typeface="Times New Roman"/>
                <a:ea typeface="Times New Roman"/>
                <a:cs typeface="Times New Roman"/>
                <a:sym typeface="Times New Roman"/>
              </a:rPr>
              <a:t>Applications of ML for Remote Sensing</a:t>
            </a:r>
            <a:endParaRPr>
              <a:latin typeface="Times New Roman"/>
              <a:ea typeface="Times New Roman"/>
              <a:cs typeface="Times New Roman"/>
              <a:sym typeface="Times New Roman"/>
            </a:endParaRPr>
          </a:p>
        </p:txBody>
      </p:sp>
      <p:sp>
        <p:nvSpPr>
          <p:cNvPr id="75" name="Google Shape;75;p10"/>
          <p:cNvSpPr txBox="1"/>
          <p:nvPr>
            <p:ph idx="2" type="body"/>
          </p:nvPr>
        </p:nvSpPr>
        <p:spPr>
          <a:xfrm>
            <a:off x="5433077" y="4815950"/>
            <a:ext cx="6404400" cy="415800"/>
          </a:xfrm>
          <a:prstGeom prst="rect">
            <a:avLst/>
          </a:prstGeom>
          <a:solidFill>
            <a:srgbClr val="F665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US">
                <a:latin typeface="Times New Roman"/>
                <a:ea typeface="Times New Roman"/>
                <a:cs typeface="Times New Roman"/>
                <a:sym typeface="Times New Roman"/>
              </a:rPr>
              <a:t>MS Data Science ‘26 | BE Mech Eng.+Robotics ‘23</a:t>
            </a:r>
            <a:endParaRPr>
              <a:latin typeface="Times New Roman"/>
              <a:ea typeface="Times New Roman"/>
              <a:cs typeface="Times New Roman"/>
              <a:sym typeface="Times New Roman"/>
            </a:endParaRPr>
          </a:p>
        </p:txBody>
      </p:sp>
      <p:sp>
        <p:nvSpPr>
          <p:cNvPr id="76" name="Google Shape;76;p10"/>
          <p:cNvSpPr txBox="1"/>
          <p:nvPr>
            <p:ph idx="2" type="body"/>
          </p:nvPr>
        </p:nvSpPr>
        <p:spPr>
          <a:xfrm>
            <a:off x="5433077" y="4372313"/>
            <a:ext cx="6404400" cy="415800"/>
          </a:xfrm>
          <a:prstGeom prst="rect">
            <a:avLst/>
          </a:prstGeom>
          <a:solidFill>
            <a:srgbClr val="F665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US">
                <a:latin typeface="Times New Roman"/>
                <a:ea typeface="Times New Roman"/>
                <a:cs typeface="Times New Roman"/>
                <a:sym typeface="Times New Roman"/>
              </a:rPr>
              <a:t>Data Science Co-op @ ITT Goulds Pumps</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Modeling Approach (Training Strategy)</a:t>
            </a:r>
            <a:endParaRPr>
              <a:latin typeface="Times New Roman"/>
              <a:ea typeface="Times New Roman"/>
              <a:cs typeface="Times New Roman"/>
              <a:sym typeface="Times New Roman"/>
            </a:endParaRPr>
          </a:p>
        </p:txBody>
      </p:sp>
      <p:sp>
        <p:nvSpPr>
          <p:cNvPr id="145" name="Google Shape;145;p19"/>
          <p:cNvSpPr txBox="1"/>
          <p:nvPr>
            <p:ph idx="2" type="body"/>
          </p:nvPr>
        </p:nvSpPr>
        <p:spPr>
          <a:xfrm>
            <a:off x="276325" y="1153325"/>
            <a:ext cx="55290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Optimizer: </a:t>
            </a:r>
            <a:r>
              <a:rPr lang="en-US" sz="1800">
                <a:latin typeface="Times New Roman"/>
                <a:ea typeface="Times New Roman"/>
                <a:cs typeface="Times New Roman"/>
                <a:sym typeface="Times New Roman"/>
              </a:rPr>
              <a:t>Adam (learning rate α = 1e-4)</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Loss Function</a:t>
            </a:r>
            <a:r>
              <a:rPr lang="en-US" sz="1800">
                <a:latin typeface="Times New Roman"/>
                <a:ea typeface="Times New Roman"/>
                <a:cs typeface="Times New Roman"/>
                <a:sym typeface="Times New Roman"/>
              </a:rPr>
              <a:t>: CrossEntropyLoss (log loss)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Training Setup:</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Full fine-tuning (all layers updated)</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60/20/20 stratified split.</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Epochs</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Max 30 epochs</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Early stopping (patience = 5)</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Best model selected based on validation loss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Why early stopping?:</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Prevents overfitting</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Reduces training time</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Observed behavior:</a:t>
            </a:r>
            <a:endParaRPr b="1"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Stable convergence</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Train accuracy rose from ~79% → ~ 97%</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Validation accuracy peaked at ~94%</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Robustness check</a:t>
            </a:r>
            <a:r>
              <a:rPr lang="en-US" sz="1800">
                <a:latin typeface="Times New Roman"/>
                <a:ea typeface="Times New Roman"/>
                <a:cs typeface="Times New Roman"/>
                <a:sym typeface="Times New Roman"/>
              </a:rPr>
              <a:t> with a different random-seeded </a:t>
            </a:r>
            <a:r>
              <a:rPr lang="en-US" sz="1800">
                <a:latin typeface="Times New Roman"/>
                <a:ea typeface="Times New Roman"/>
                <a:cs typeface="Times New Roman"/>
                <a:sym typeface="Times New Roman"/>
              </a:rPr>
              <a:t>split</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pic>
        <p:nvPicPr>
          <p:cNvPr id="146" name="Google Shape;146;p19"/>
          <p:cNvPicPr preferRelativeResize="0"/>
          <p:nvPr/>
        </p:nvPicPr>
        <p:blipFill>
          <a:blip r:embed="rId3">
            <a:alphaModFix/>
          </a:blip>
          <a:stretch>
            <a:fillRect/>
          </a:stretch>
        </p:blipFill>
        <p:spPr>
          <a:xfrm>
            <a:off x="5957725" y="1305725"/>
            <a:ext cx="6081875" cy="2398313"/>
          </a:xfrm>
          <a:prstGeom prst="rect">
            <a:avLst/>
          </a:prstGeom>
          <a:noFill/>
          <a:ln>
            <a:noFill/>
          </a:ln>
        </p:spPr>
      </p:pic>
      <p:pic>
        <p:nvPicPr>
          <p:cNvPr id="147" name="Google Shape;147;p19"/>
          <p:cNvPicPr preferRelativeResize="0"/>
          <p:nvPr/>
        </p:nvPicPr>
        <p:blipFill>
          <a:blip r:embed="rId4">
            <a:alphaModFix/>
          </a:blip>
          <a:stretch>
            <a:fillRect/>
          </a:stretch>
        </p:blipFill>
        <p:spPr>
          <a:xfrm>
            <a:off x="5957725" y="3856438"/>
            <a:ext cx="6081875" cy="2398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Modeling Approach (Training Strategy by DeepWeeds)</a:t>
            </a:r>
            <a:br>
              <a:rPr lang="en-US">
                <a:latin typeface="Times New Roman"/>
                <a:ea typeface="Times New Roman"/>
                <a:cs typeface="Times New Roman"/>
                <a:sym typeface="Times New Roman"/>
              </a:rPr>
            </a:br>
            <a:r>
              <a:rPr lang="en-US" sz="2400">
                <a:solidFill>
                  <a:srgbClr val="FF0000"/>
                </a:solidFill>
                <a:latin typeface="Times New Roman"/>
                <a:ea typeface="Times New Roman"/>
                <a:cs typeface="Times New Roman"/>
                <a:sym typeface="Times New Roman"/>
              </a:rPr>
              <a:t>Reference only</a:t>
            </a:r>
            <a:endParaRPr sz="2400">
              <a:solidFill>
                <a:srgbClr val="FF0000"/>
              </a:solidFill>
              <a:latin typeface="Times New Roman"/>
              <a:ea typeface="Times New Roman"/>
              <a:cs typeface="Times New Roman"/>
              <a:sym typeface="Times New Roman"/>
            </a:endParaRPr>
          </a:p>
        </p:txBody>
      </p:sp>
      <p:sp>
        <p:nvSpPr>
          <p:cNvPr id="153" name="Google Shape;153;p20"/>
          <p:cNvSpPr txBox="1"/>
          <p:nvPr>
            <p:ph idx="2" type="body"/>
          </p:nvPr>
        </p:nvSpPr>
        <p:spPr>
          <a:xfrm>
            <a:off x="276325" y="1526900"/>
            <a:ext cx="81840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CNN: </a:t>
            </a:r>
            <a:r>
              <a:rPr lang="en-US" sz="1800">
                <a:latin typeface="Times New Roman"/>
                <a:ea typeface="Times New Roman"/>
                <a:cs typeface="Times New Roman"/>
                <a:sym typeface="Times New Roman"/>
              </a:rPr>
              <a:t>Resnet-50 from scratch</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Pretrained weights</a:t>
            </a:r>
            <a:r>
              <a:rPr lang="en-US" sz="1800">
                <a:latin typeface="Times New Roman"/>
                <a:ea typeface="Times New Roman"/>
                <a:cs typeface="Times New Roman"/>
                <a:sym typeface="Times New Roman"/>
              </a:rPr>
              <a:t>: NO</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Epochs:</a:t>
            </a:r>
            <a:r>
              <a:rPr lang="en-US" sz="1800">
                <a:latin typeface="Times New Roman"/>
                <a:ea typeface="Times New Roman"/>
                <a:cs typeface="Times New Roman"/>
                <a:sym typeface="Times New Roman"/>
              </a:rPr>
              <a:t> 100</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Early stopping: </a:t>
            </a:r>
            <a:r>
              <a:rPr lang="en-US" sz="1800">
                <a:latin typeface="Times New Roman"/>
                <a:ea typeface="Times New Roman"/>
                <a:cs typeface="Times New Roman"/>
                <a:sym typeface="Times New Roman"/>
              </a:rPr>
              <a:t>NO</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Optimizer: </a:t>
            </a:r>
            <a:r>
              <a:rPr lang="en-US" sz="1800">
                <a:latin typeface="Times New Roman"/>
                <a:ea typeface="Times New Roman"/>
                <a:cs typeface="Times New Roman"/>
                <a:sym typeface="Times New Roman"/>
              </a:rPr>
              <a:t>Stochastic Gradient Descent (SGD) with momentum (not Adam)</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Learning rate schedule: </a:t>
            </a:r>
            <a:r>
              <a:rPr lang="en-US" sz="1800">
                <a:latin typeface="Times New Roman"/>
                <a:ea typeface="Times New Roman"/>
                <a:cs typeface="Times New Roman"/>
                <a:sym typeface="Times New Roman"/>
              </a:rPr>
              <a:t>manually decayed over time.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Batch size</a:t>
            </a:r>
            <a:r>
              <a:rPr lang="en-US" sz="1800">
                <a:latin typeface="Times New Roman"/>
                <a:ea typeface="Times New Roman"/>
                <a:cs typeface="Times New Roman"/>
                <a:sym typeface="Times New Roman"/>
              </a:rPr>
              <a:t>: 32 (same)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Augmentations:</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Resize 256 → 224</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Horizontal flip</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Light brightness jitter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Split</a:t>
            </a:r>
            <a:r>
              <a:rPr b="1" lang="en-US" sz="1800">
                <a:latin typeface="Times New Roman"/>
                <a:ea typeface="Times New Roman"/>
                <a:cs typeface="Times New Roman"/>
                <a:sym typeface="Times New Roman"/>
              </a:rPr>
              <a:t>: 8 geographical sites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7 sites for training</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1 held-out site for validation</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Rotated in a leave-one-site-out (LOSO) approach</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Hardware:</a:t>
            </a:r>
            <a:r>
              <a:rPr lang="en-US" sz="1800">
                <a:latin typeface="Times New Roman"/>
                <a:ea typeface="Times New Roman"/>
                <a:cs typeface="Times New Roman"/>
                <a:sym typeface="Times New Roman"/>
              </a:rPr>
              <a:t> NVIDIA P100 GPU cluster (much more compute)</a:t>
            </a:r>
            <a:endParaRPr sz="1800">
              <a:latin typeface="Times New Roman"/>
              <a:ea typeface="Times New Roman"/>
              <a:cs typeface="Times New Roman"/>
              <a:sym typeface="Times New Roman"/>
            </a:endParaRPr>
          </a:p>
        </p:txBody>
      </p:sp>
      <p:sp>
        <p:nvSpPr>
          <p:cNvPr id="154" name="Google Shape;154;p20"/>
          <p:cNvSpPr txBox="1"/>
          <p:nvPr/>
        </p:nvSpPr>
        <p:spPr>
          <a:xfrm>
            <a:off x="9112850" y="437632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Times New Roman"/>
                <a:ea typeface="Times New Roman"/>
                <a:cs typeface="Times New Roman"/>
                <a:sym typeface="Times New Roman"/>
              </a:rPr>
              <a:t>DeepWeeds used a resource-heavy training setup: 100 epoch scratch training with no transfer learning and a geographically stratified evaluation. For this course, a practical and modern transfer-learning pipeline was implemented. Using ImageNet weights and early stopping, similar accuracy was achieved in only 11 epochs and with dramatically less computation.</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Accuracy &amp; Evaluation</a:t>
            </a:r>
            <a:endParaRPr>
              <a:latin typeface="Times New Roman"/>
              <a:ea typeface="Times New Roman"/>
              <a:cs typeface="Times New Roman"/>
              <a:sym typeface="Times New Roman"/>
            </a:endParaRPr>
          </a:p>
        </p:txBody>
      </p:sp>
      <p:sp>
        <p:nvSpPr>
          <p:cNvPr id="160" name="Google Shape;160;p21"/>
          <p:cNvSpPr txBox="1"/>
          <p:nvPr>
            <p:ph idx="2" type="body"/>
          </p:nvPr>
        </p:nvSpPr>
        <p:spPr>
          <a:xfrm>
            <a:off x="276325" y="1153325"/>
            <a:ext cx="55290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Test Accuracy: </a:t>
            </a:r>
            <a:r>
              <a:rPr lang="en-US" sz="1800">
                <a:latin typeface="Times New Roman"/>
                <a:ea typeface="Times New Roman"/>
                <a:cs typeface="Times New Roman"/>
                <a:sym typeface="Times New Roman"/>
              </a:rPr>
              <a:t>93.48%  |  </a:t>
            </a:r>
            <a:r>
              <a:rPr lang="en-US" sz="1800">
                <a:solidFill>
                  <a:schemeClr val="dk2"/>
                </a:solidFill>
                <a:latin typeface="Times New Roman"/>
                <a:ea typeface="Times New Roman"/>
                <a:cs typeface="Times New Roman"/>
                <a:sym typeface="Times New Roman"/>
              </a:rPr>
              <a:t>95.7% deepweeds</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Repeated split accuracy</a:t>
            </a:r>
            <a:r>
              <a:rPr lang="en-US" sz="1800">
                <a:latin typeface="Times New Roman"/>
                <a:ea typeface="Times New Roman"/>
                <a:cs typeface="Times New Roman"/>
                <a:sym typeface="Times New Roman"/>
              </a:rPr>
              <a:t>: 93.60%</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Macro F1-score</a:t>
            </a:r>
            <a:r>
              <a:rPr lang="en-US" sz="1800">
                <a:latin typeface="Times New Roman"/>
                <a:ea typeface="Times New Roman"/>
                <a:cs typeface="Times New Roman"/>
                <a:sym typeface="Times New Roman"/>
              </a:rPr>
              <a:t>: ~0.92</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Weighted F1-score</a:t>
            </a:r>
            <a:r>
              <a:rPr lang="en-US" sz="1800">
                <a:latin typeface="Times New Roman"/>
                <a:ea typeface="Times New Roman"/>
                <a:cs typeface="Times New Roman"/>
                <a:sym typeface="Times New Roman"/>
              </a:rPr>
              <a:t>: ~0.93</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Performance consistent across two random splits (robustness check)</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Most misclassifications stem from visually similar species or heavy background clutter.</a:t>
            </a:r>
            <a:endParaRPr sz="1800">
              <a:latin typeface="Times New Roman"/>
              <a:ea typeface="Times New Roman"/>
              <a:cs typeface="Times New Roman"/>
              <a:sym typeface="Times New Roman"/>
            </a:endParaRPr>
          </a:p>
        </p:txBody>
      </p:sp>
      <p:pic>
        <p:nvPicPr>
          <p:cNvPr id="161" name="Google Shape;161;p21"/>
          <p:cNvPicPr preferRelativeResize="0"/>
          <p:nvPr/>
        </p:nvPicPr>
        <p:blipFill>
          <a:blip r:embed="rId3">
            <a:alphaModFix/>
          </a:blip>
          <a:stretch>
            <a:fillRect/>
          </a:stretch>
        </p:blipFill>
        <p:spPr>
          <a:xfrm>
            <a:off x="5957725" y="1401650"/>
            <a:ext cx="6081875" cy="5018783"/>
          </a:xfrm>
          <a:prstGeom prst="rect">
            <a:avLst/>
          </a:prstGeom>
          <a:noFill/>
          <a:ln>
            <a:noFill/>
          </a:ln>
        </p:spPr>
      </p:pic>
      <p:pic>
        <p:nvPicPr>
          <p:cNvPr id="162" name="Google Shape;162;p21" title="Screenshot 2025-12-11 at 9.55.19 AM.png"/>
          <p:cNvPicPr preferRelativeResize="0"/>
          <p:nvPr/>
        </p:nvPicPr>
        <p:blipFill>
          <a:blip r:embed="rId4">
            <a:alphaModFix/>
          </a:blip>
          <a:stretch>
            <a:fillRect/>
          </a:stretch>
        </p:blipFill>
        <p:spPr>
          <a:xfrm>
            <a:off x="415463" y="3781263"/>
            <a:ext cx="5095875" cy="280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Confusion Matrix Comparison</a:t>
            </a:r>
            <a:br>
              <a:rPr lang="en-US">
                <a:latin typeface="Times New Roman"/>
                <a:ea typeface="Times New Roman"/>
                <a:cs typeface="Times New Roman"/>
                <a:sym typeface="Times New Roman"/>
              </a:rPr>
            </a:br>
            <a:r>
              <a:rPr lang="en-US" sz="2400">
                <a:solidFill>
                  <a:srgbClr val="FF0000"/>
                </a:solidFill>
                <a:latin typeface="Times New Roman"/>
                <a:ea typeface="Times New Roman"/>
                <a:cs typeface="Times New Roman"/>
                <a:sym typeface="Times New Roman"/>
              </a:rPr>
              <a:t>Reference only</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168" name="Google Shape;168;p22"/>
          <p:cNvPicPr preferRelativeResize="0"/>
          <p:nvPr/>
        </p:nvPicPr>
        <p:blipFill>
          <a:blip r:embed="rId3">
            <a:alphaModFix/>
          </a:blip>
          <a:stretch>
            <a:fillRect/>
          </a:stretch>
        </p:blipFill>
        <p:spPr>
          <a:xfrm>
            <a:off x="156250" y="1562608"/>
            <a:ext cx="6280725" cy="5295392"/>
          </a:xfrm>
          <a:prstGeom prst="rect">
            <a:avLst/>
          </a:prstGeom>
          <a:noFill/>
          <a:ln>
            <a:noFill/>
          </a:ln>
        </p:spPr>
      </p:pic>
      <p:pic>
        <p:nvPicPr>
          <p:cNvPr id="169" name="Google Shape;169;p22" title="Screenshot 2025-12-11 at 10.14.47 AM.png"/>
          <p:cNvPicPr preferRelativeResize="0"/>
          <p:nvPr/>
        </p:nvPicPr>
        <p:blipFill>
          <a:blip r:embed="rId4">
            <a:alphaModFix/>
          </a:blip>
          <a:stretch>
            <a:fillRect/>
          </a:stretch>
        </p:blipFill>
        <p:spPr>
          <a:xfrm>
            <a:off x="6436975" y="2213025"/>
            <a:ext cx="5330150" cy="292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Class-wise performance | Misclassification pattern</a:t>
            </a:r>
            <a:endParaRPr>
              <a:latin typeface="Times New Roman"/>
              <a:ea typeface="Times New Roman"/>
              <a:cs typeface="Times New Roman"/>
              <a:sym typeface="Times New Roman"/>
            </a:endParaRPr>
          </a:p>
        </p:txBody>
      </p:sp>
      <p:sp>
        <p:nvSpPr>
          <p:cNvPr id="175" name="Google Shape;175;p23"/>
          <p:cNvSpPr txBox="1"/>
          <p:nvPr>
            <p:ph idx="2" type="body"/>
          </p:nvPr>
        </p:nvSpPr>
        <p:spPr>
          <a:xfrm>
            <a:off x="276325" y="1246725"/>
            <a:ext cx="81840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Most mistakes happen between “weed” and “none”</a:t>
            </a:r>
            <a:r>
              <a:rPr lang="en-US" sz="1800">
                <a:latin typeface="Times New Roman"/>
                <a:ea typeface="Times New Roman"/>
                <a:cs typeface="Times New Roman"/>
                <a:sym typeface="Times New Roman"/>
              </a:rPr>
              <a:t>, especially when the weed is small, occluded, or blends into background vegetation.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Fine-grained confusions occur between visually similar species</a:t>
            </a:r>
            <a:r>
              <a:rPr lang="en-US" sz="1800">
                <a:latin typeface="Times New Roman"/>
                <a:ea typeface="Times New Roman"/>
                <a:cs typeface="Times New Roman"/>
                <a:sym typeface="Times New Roman"/>
              </a:rPr>
              <a:t>, which is expected in cluttered natural scenes.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Distinctive species show very few errors</a:t>
            </a:r>
            <a:r>
              <a:rPr lang="en-US" sz="1800">
                <a:latin typeface="Times New Roman"/>
                <a:ea typeface="Times New Roman"/>
                <a:cs typeface="Times New Roman"/>
                <a:sym typeface="Times New Roman"/>
              </a:rPr>
              <a:t>, meaning the model relies heavily on clear morphological cues.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Overall error patterns are intuitive</a:t>
            </a:r>
            <a:r>
              <a:rPr lang="en-US" sz="1800">
                <a:latin typeface="Times New Roman"/>
                <a:ea typeface="Times New Roman"/>
                <a:cs typeface="Times New Roman"/>
                <a:sym typeface="Times New Roman"/>
              </a:rPr>
              <a:t> and match the limitations of real-world field imagery (lighting, clutter, partial visibility).</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Class-wise performance | Misclassification pattern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3200"/>
              <a:buNone/>
            </a:pPr>
            <a:r>
              <a:rPr lang="en-US" sz="2400">
                <a:solidFill>
                  <a:srgbClr val="FF0000"/>
                </a:solidFill>
                <a:latin typeface="Times New Roman"/>
                <a:ea typeface="Times New Roman"/>
                <a:cs typeface="Times New Roman"/>
                <a:sym typeface="Times New Roman"/>
              </a:rPr>
              <a:t>Reference only</a:t>
            </a:r>
            <a:endParaRPr>
              <a:latin typeface="Times New Roman"/>
              <a:ea typeface="Times New Roman"/>
              <a:cs typeface="Times New Roman"/>
              <a:sym typeface="Times New Roman"/>
            </a:endParaRPr>
          </a:p>
        </p:txBody>
      </p:sp>
      <p:sp>
        <p:nvSpPr>
          <p:cNvPr id="181" name="Google Shape;181;p24"/>
          <p:cNvSpPr txBox="1"/>
          <p:nvPr/>
        </p:nvSpPr>
        <p:spPr>
          <a:xfrm>
            <a:off x="276325" y="1577150"/>
            <a:ext cx="42429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Confusion between similar looking weeds:</a:t>
            </a:r>
            <a:endParaRPr/>
          </a:p>
        </p:txBody>
      </p:sp>
      <p:pic>
        <p:nvPicPr>
          <p:cNvPr id="182" name="Google Shape;182;p24"/>
          <p:cNvPicPr preferRelativeResize="0"/>
          <p:nvPr/>
        </p:nvPicPr>
        <p:blipFill>
          <a:blip r:embed="rId3">
            <a:alphaModFix/>
          </a:blip>
          <a:stretch>
            <a:fillRect/>
          </a:stretch>
        </p:blipFill>
        <p:spPr>
          <a:xfrm>
            <a:off x="4151275" y="1332400"/>
            <a:ext cx="7367975" cy="51523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Class-wise performance | Misclassification pattern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3200"/>
              <a:buNone/>
            </a:pPr>
            <a:r>
              <a:rPr lang="en-US" sz="2400">
                <a:solidFill>
                  <a:srgbClr val="FF0000"/>
                </a:solidFill>
                <a:latin typeface="Times New Roman"/>
                <a:ea typeface="Times New Roman"/>
                <a:cs typeface="Times New Roman"/>
                <a:sym typeface="Times New Roman"/>
              </a:rPr>
              <a:t>Reference only</a:t>
            </a:r>
            <a:endParaRPr>
              <a:latin typeface="Times New Roman"/>
              <a:ea typeface="Times New Roman"/>
              <a:cs typeface="Times New Roman"/>
              <a:sym typeface="Times New Roman"/>
            </a:endParaRPr>
          </a:p>
        </p:txBody>
      </p:sp>
      <p:sp>
        <p:nvSpPr>
          <p:cNvPr id="188" name="Google Shape;188;p25"/>
          <p:cNvSpPr txBox="1"/>
          <p:nvPr/>
        </p:nvSpPr>
        <p:spPr>
          <a:xfrm>
            <a:off x="276325" y="1577150"/>
            <a:ext cx="42429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Distinctive species – Correct Classification</a:t>
            </a:r>
            <a:endParaRPr/>
          </a:p>
        </p:txBody>
      </p:sp>
      <p:pic>
        <p:nvPicPr>
          <p:cNvPr id="189" name="Google Shape;189;p25"/>
          <p:cNvPicPr preferRelativeResize="0"/>
          <p:nvPr/>
        </p:nvPicPr>
        <p:blipFill rotWithShape="1">
          <a:blip r:embed="rId3">
            <a:alphaModFix/>
          </a:blip>
          <a:srcRect b="32295" l="0" r="0" t="0"/>
          <a:stretch/>
        </p:blipFill>
        <p:spPr>
          <a:xfrm>
            <a:off x="3878800" y="1153325"/>
            <a:ext cx="8048701" cy="5673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Class-wise performance | Misclassification pattern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3200"/>
              <a:buNone/>
            </a:pPr>
            <a:r>
              <a:rPr lang="en-US" sz="2400">
                <a:solidFill>
                  <a:srgbClr val="FF0000"/>
                </a:solidFill>
                <a:latin typeface="Times New Roman"/>
                <a:ea typeface="Times New Roman"/>
                <a:cs typeface="Times New Roman"/>
                <a:sym typeface="Times New Roman"/>
              </a:rPr>
              <a:t>Reference only</a:t>
            </a:r>
            <a:endParaRPr>
              <a:latin typeface="Times New Roman"/>
              <a:ea typeface="Times New Roman"/>
              <a:cs typeface="Times New Roman"/>
              <a:sym typeface="Times New Roman"/>
            </a:endParaRPr>
          </a:p>
        </p:txBody>
      </p:sp>
      <p:sp>
        <p:nvSpPr>
          <p:cNvPr id="195" name="Google Shape;195;p26"/>
          <p:cNvSpPr txBox="1"/>
          <p:nvPr/>
        </p:nvSpPr>
        <p:spPr>
          <a:xfrm>
            <a:off x="276325" y="1577150"/>
            <a:ext cx="42429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Misclassification of Weed → None class</a:t>
            </a:r>
            <a:endParaRPr/>
          </a:p>
        </p:txBody>
      </p:sp>
      <p:pic>
        <p:nvPicPr>
          <p:cNvPr id="196" name="Google Shape;196;p26"/>
          <p:cNvPicPr preferRelativeResize="0"/>
          <p:nvPr/>
        </p:nvPicPr>
        <p:blipFill rotWithShape="1">
          <a:blip r:embed="rId3">
            <a:alphaModFix/>
          </a:blip>
          <a:srcRect b="32212" l="0" r="0" t="0"/>
          <a:stretch/>
        </p:blipFill>
        <p:spPr>
          <a:xfrm>
            <a:off x="4172325" y="1153325"/>
            <a:ext cx="8019675" cy="56599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Results – Accuracy &amp; Evaluation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Metric definitions</a:t>
            </a:r>
            <a:br>
              <a:rPr lang="en-US">
                <a:latin typeface="Times New Roman"/>
                <a:ea typeface="Times New Roman"/>
                <a:cs typeface="Times New Roman"/>
                <a:sym typeface="Times New Roman"/>
              </a:rPr>
            </a:br>
            <a:r>
              <a:rPr lang="en-US" sz="2400">
                <a:solidFill>
                  <a:srgbClr val="FF0000"/>
                </a:solidFill>
                <a:latin typeface="Times New Roman"/>
                <a:ea typeface="Times New Roman"/>
                <a:cs typeface="Times New Roman"/>
                <a:sym typeface="Times New Roman"/>
              </a:rPr>
              <a:t>Reference only</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3200"/>
              <a:buNone/>
            </a:pPr>
            <a:r>
              <a:t/>
            </a:r>
            <a:endParaRPr>
              <a:latin typeface="Times New Roman"/>
              <a:ea typeface="Times New Roman"/>
              <a:cs typeface="Times New Roman"/>
              <a:sym typeface="Times New Roman"/>
            </a:endParaRPr>
          </a:p>
        </p:txBody>
      </p:sp>
      <p:pic>
        <p:nvPicPr>
          <p:cNvPr id="202" name="Google Shape;202;p27" title="Screenshot 2025-12-11 at 10.09.40 AM.png"/>
          <p:cNvPicPr preferRelativeResize="0"/>
          <p:nvPr/>
        </p:nvPicPr>
        <p:blipFill>
          <a:blip r:embed="rId3">
            <a:alphaModFix/>
          </a:blip>
          <a:stretch>
            <a:fillRect/>
          </a:stretch>
        </p:blipFill>
        <p:spPr>
          <a:xfrm>
            <a:off x="3834900" y="1305725"/>
            <a:ext cx="6074860" cy="539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Grad-CAM Interpretability</a:t>
            </a:r>
            <a:endParaRPr>
              <a:latin typeface="Times New Roman"/>
              <a:ea typeface="Times New Roman"/>
              <a:cs typeface="Times New Roman"/>
              <a:sym typeface="Times New Roman"/>
            </a:endParaRPr>
          </a:p>
        </p:txBody>
      </p:sp>
      <p:sp>
        <p:nvSpPr>
          <p:cNvPr id="208" name="Google Shape;208;p28"/>
          <p:cNvSpPr txBox="1"/>
          <p:nvPr>
            <p:ph idx="2" type="body"/>
          </p:nvPr>
        </p:nvSpPr>
        <p:spPr>
          <a:xfrm>
            <a:off x="276325" y="1246725"/>
            <a:ext cx="3888000" cy="5267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Gradient-weighted Class Activation Map (Grad-CAM)</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Visual explanation of </a:t>
            </a:r>
            <a:r>
              <a:rPr i="1" lang="en-US" sz="1800">
                <a:latin typeface="Times New Roman"/>
                <a:ea typeface="Times New Roman"/>
                <a:cs typeface="Times New Roman"/>
                <a:sym typeface="Times New Roman"/>
              </a:rPr>
              <a:t>where</a:t>
            </a:r>
            <a:r>
              <a:rPr lang="en-US" sz="1800">
                <a:latin typeface="Times New Roman"/>
                <a:ea typeface="Times New Roman"/>
                <a:cs typeface="Times New Roman"/>
                <a:sym typeface="Times New Roman"/>
              </a:rPr>
              <a:t> the CNN focuses during prediction.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Uses gradients from the final conv layer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Helps verify if the model attends to leaf structure or irrelevant background</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Essential for biological/ecological trust and debugging misclassifications.</a:t>
            </a:r>
            <a:endParaRPr sz="1800">
              <a:latin typeface="Times New Roman"/>
              <a:ea typeface="Times New Roman"/>
              <a:cs typeface="Times New Roman"/>
              <a:sym typeface="Times New Roman"/>
            </a:endParaRPr>
          </a:p>
        </p:txBody>
      </p:sp>
      <p:pic>
        <p:nvPicPr>
          <p:cNvPr id="209" name="Google Shape;209;p28"/>
          <p:cNvPicPr preferRelativeResize="0"/>
          <p:nvPr/>
        </p:nvPicPr>
        <p:blipFill>
          <a:blip r:embed="rId3">
            <a:alphaModFix/>
          </a:blip>
          <a:stretch>
            <a:fillRect/>
          </a:stretch>
        </p:blipFill>
        <p:spPr>
          <a:xfrm>
            <a:off x="4423850" y="1302900"/>
            <a:ext cx="7768151" cy="3489600"/>
          </a:xfrm>
          <a:prstGeom prst="rect">
            <a:avLst/>
          </a:prstGeom>
          <a:noFill/>
          <a:ln>
            <a:noFill/>
          </a:ln>
        </p:spPr>
      </p:pic>
      <p:sp>
        <p:nvSpPr>
          <p:cNvPr id="210" name="Google Shape;210;p28"/>
          <p:cNvSpPr txBox="1"/>
          <p:nvPr/>
        </p:nvSpPr>
        <p:spPr>
          <a:xfrm>
            <a:off x="4423850" y="4792500"/>
            <a:ext cx="776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Grad-CAM creates a heatmap by combining feature activations with their importance for the predicted class, showing which image regions most influenced the model’s decision.</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1"/>
          <p:cNvSpPr txBox="1"/>
          <p:nvPr>
            <p:ph idx="1" type="body"/>
          </p:nvPr>
        </p:nvSpPr>
        <p:spPr>
          <a:xfrm>
            <a:off x="276329" y="5762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82" name="Google Shape;82;p11"/>
          <p:cNvSpPr txBox="1"/>
          <p:nvPr>
            <p:ph idx="2" type="body"/>
          </p:nvPr>
        </p:nvSpPr>
        <p:spPr>
          <a:xfrm>
            <a:off x="276325" y="1384749"/>
            <a:ext cx="11372400" cy="49638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Motivation &amp; Problem Statement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Dataset &amp; Preprocessing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Tech Stack &amp; Hardware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Modeling Approach</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Transfer Learning with ResNet-50</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Training strategy &amp; augmentations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Results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Accuracy, Confusion Matrix</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Class-wise performance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Grad-CAM Interpretability</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Correct predictions</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AutoNum type="alphaLcPeriod"/>
            </a:pPr>
            <a:r>
              <a:rPr lang="en-US" sz="1800">
                <a:latin typeface="Times New Roman"/>
                <a:ea typeface="Times New Roman"/>
                <a:cs typeface="Times New Roman"/>
                <a:sym typeface="Times New Roman"/>
              </a:rPr>
              <a:t>Misclassified examples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Discussions &amp; Limitations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Future Work</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Grad-CAM Interpretability</a:t>
            </a:r>
            <a:endParaRPr>
              <a:latin typeface="Times New Roman"/>
              <a:ea typeface="Times New Roman"/>
              <a:cs typeface="Times New Roman"/>
              <a:sym typeface="Times New Roman"/>
            </a:endParaRPr>
          </a:p>
        </p:txBody>
      </p:sp>
      <p:pic>
        <p:nvPicPr>
          <p:cNvPr id="216" name="Google Shape;216;p29"/>
          <p:cNvPicPr preferRelativeResize="0"/>
          <p:nvPr/>
        </p:nvPicPr>
        <p:blipFill>
          <a:blip r:embed="rId3">
            <a:alphaModFix/>
          </a:blip>
          <a:stretch>
            <a:fillRect/>
          </a:stretch>
        </p:blipFill>
        <p:spPr>
          <a:xfrm>
            <a:off x="140550" y="1246725"/>
            <a:ext cx="5104376" cy="2779825"/>
          </a:xfrm>
          <a:prstGeom prst="rect">
            <a:avLst/>
          </a:prstGeom>
          <a:noFill/>
          <a:ln>
            <a:noFill/>
          </a:ln>
        </p:spPr>
      </p:pic>
      <p:pic>
        <p:nvPicPr>
          <p:cNvPr id="217" name="Google Shape;217;p29"/>
          <p:cNvPicPr preferRelativeResize="0"/>
          <p:nvPr/>
        </p:nvPicPr>
        <p:blipFill>
          <a:blip r:embed="rId4">
            <a:alphaModFix/>
          </a:blip>
          <a:stretch>
            <a:fillRect/>
          </a:stretch>
        </p:blipFill>
        <p:spPr>
          <a:xfrm>
            <a:off x="5380100" y="1246725"/>
            <a:ext cx="5104368" cy="2779825"/>
          </a:xfrm>
          <a:prstGeom prst="rect">
            <a:avLst/>
          </a:prstGeom>
          <a:noFill/>
          <a:ln>
            <a:noFill/>
          </a:ln>
        </p:spPr>
      </p:pic>
      <p:pic>
        <p:nvPicPr>
          <p:cNvPr id="218" name="Google Shape;218;p29"/>
          <p:cNvPicPr preferRelativeResize="0"/>
          <p:nvPr/>
        </p:nvPicPr>
        <p:blipFill rotWithShape="1">
          <a:blip r:embed="rId5">
            <a:alphaModFix/>
          </a:blip>
          <a:srcRect b="50553" l="0" r="0" t="0"/>
          <a:stretch/>
        </p:blipFill>
        <p:spPr>
          <a:xfrm>
            <a:off x="186975" y="4205628"/>
            <a:ext cx="5255725" cy="2655149"/>
          </a:xfrm>
          <a:prstGeom prst="rect">
            <a:avLst/>
          </a:prstGeom>
          <a:noFill/>
          <a:ln>
            <a:noFill/>
          </a:ln>
        </p:spPr>
      </p:pic>
      <p:pic>
        <p:nvPicPr>
          <p:cNvPr id="219" name="Google Shape;219;p29"/>
          <p:cNvPicPr preferRelativeResize="0"/>
          <p:nvPr/>
        </p:nvPicPr>
        <p:blipFill rotWithShape="1">
          <a:blip r:embed="rId5">
            <a:alphaModFix/>
          </a:blip>
          <a:srcRect b="0" l="0" r="0" t="50546"/>
          <a:stretch/>
        </p:blipFill>
        <p:spPr>
          <a:xfrm>
            <a:off x="5629675" y="4112225"/>
            <a:ext cx="5434449" cy="2745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Grad-CAM Interpretability</a:t>
            </a:r>
            <a:endParaRPr>
              <a:latin typeface="Times New Roman"/>
              <a:ea typeface="Times New Roman"/>
              <a:cs typeface="Times New Roman"/>
              <a:sym typeface="Times New Roman"/>
            </a:endParaRPr>
          </a:p>
        </p:txBody>
      </p:sp>
      <p:pic>
        <p:nvPicPr>
          <p:cNvPr id="225" name="Google Shape;225;p30"/>
          <p:cNvPicPr preferRelativeResize="0"/>
          <p:nvPr/>
        </p:nvPicPr>
        <p:blipFill>
          <a:blip r:embed="rId3">
            <a:alphaModFix/>
          </a:blip>
          <a:stretch>
            <a:fillRect/>
          </a:stretch>
        </p:blipFill>
        <p:spPr>
          <a:xfrm>
            <a:off x="152400" y="1065575"/>
            <a:ext cx="5324875" cy="2899900"/>
          </a:xfrm>
          <a:prstGeom prst="rect">
            <a:avLst/>
          </a:prstGeom>
          <a:noFill/>
          <a:ln>
            <a:noFill/>
          </a:ln>
        </p:spPr>
      </p:pic>
      <p:pic>
        <p:nvPicPr>
          <p:cNvPr id="226" name="Google Shape;226;p30"/>
          <p:cNvPicPr preferRelativeResize="0"/>
          <p:nvPr/>
        </p:nvPicPr>
        <p:blipFill>
          <a:blip r:embed="rId4">
            <a:alphaModFix/>
          </a:blip>
          <a:stretch>
            <a:fillRect/>
          </a:stretch>
        </p:blipFill>
        <p:spPr>
          <a:xfrm>
            <a:off x="5629675" y="1065575"/>
            <a:ext cx="5324875" cy="28998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Discussions</a:t>
            </a:r>
            <a:endParaRPr>
              <a:latin typeface="Times New Roman"/>
              <a:ea typeface="Times New Roman"/>
              <a:cs typeface="Times New Roman"/>
              <a:sym typeface="Times New Roman"/>
            </a:endParaRPr>
          </a:p>
        </p:txBody>
      </p:sp>
      <p:sp>
        <p:nvSpPr>
          <p:cNvPr id="232" name="Google Shape;232;p31"/>
          <p:cNvSpPr txBox="1"/>
          <p:nvPr>
            <p:ph idx="2" type="body"/>
          </p:nvPr>
        </p:nvSpPr>
        <p:spPr>
          <a:xfrm>
            <a:off x="276325" y="1246725"/>
            <a:ext cx="102522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ResNet-50 model achieved strong and stable performance (~93–94%), consistent with DeepWeeds’ original findings.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Grad-CAM showed that the network generally focuses on leaf structure, texture, and branch clusters, confirming meaningful feature learning.</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Misclassifications mostly happened under cluttered vegetation, poor lighting, or between visually similar species.</a:t>
            </a:r>
            <a:endParaRPr sz="18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Limitations</a:t>
            </a:r>
            <a:endParaRPr>
              <a:latin typeface="Times New Roman"/>
              <a:ea typeface="Times New Roman"/>
              <a:cs typeface="Times New Roman"/>
              <a:sym typeface="Times New Roman"/>
            </a:endParaRPr>
          </a:p>
        </p:txBody>
      </p:sp>
      <p:sp>
        <p:nvSpPr>
          <p:cNvPr id="238" name="Google Shape;238;p32"/>
          <p:cNvSpPr txBox="1"/>
          <p:nvPr>
            <p:ph idx="2" type="body"/>
          </p:nvPr>
        </p:nvSpPr>
        <p:spPr>
          <a:xfrm>
            <a:off x="276325" y="1246725"/>
            <a:ext cx="10252200" cy="5267100"/>
          </a:xfrm>
          <a:prstGeom prst="rect">
            <a:avLst/>
          </a:prstGeom>
          <a:noFill/>
          <a:ln>
            <a:noFill/>
          </a:ln>
        </p:spPr>
        <p:txBody>
          <a:bodyPr anchorCtr="0" anchor="t" bIns="45700" lIns="91425" spcFirstLastPara="1" rIns="91425" wrap="square" tIns="45700">
            <a:noAutofit/>
          </a:bodyPr>
          <a:lstStyle/>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RGB-only dataset</a:t>
            </a:r>
            <a:endParaRPr b="1" sz="1800">
              <a:latin typeface="Times New Roman"/>
              <a:ea typeface="Times New Roman"/>
              <a:cs typeface="Times New Roman"/>
              <a:sym typeface="Times New Roman"/>
            </a:endParaRPr>
          </a:p>
          <a:p>
            <a:pPr indent="-342900" lvl="1" marL="13716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Limited spectral information → harder to distinguish species with similar color/texture.</a:t>
            </a:r>
            <a:endParaRPr sz="1800">
              <a:latin typeface="Times New Roman"/>
              <a:ea typeface="Times New Roman"/>
              <a:cs typeface="Times New Roman"/>
              <a:sym typeface="Times New Roman"/>
            </a:endParaRPr>
          </a:p>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No spatial annotations:</a:t>
            </a:r>
            <a:endParaRPr b="1" sz="1800">
              <a:latin typeface="Times New Roman"/>
              <a:ea typeface="Times New Roman"/>
              <a:cs typeface="Times New Roman"/>
              <a:sym typeface="Times New Roman"/>
            </a:endParaRPr>
          </a:p>
          <a:p>
            <a:pPr indent="-342900" lvl="1" marL="13716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No bounding boxes, or segmentations masks → cannot directly evaluate crown localization.</a:t>
            </a:r>
            <a:endParaRPr sz="1800">
              <a:latin typeface="Times New Roman"/>
              <a:ea typeface="Times New Roman"/>
              <a:cs typeface="Times New Roman"/>
              <a:sym typeface="Times New Roman"/>
            </a:endParaRPr>
          </a:p>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One primary train/val/test split:</a:t>
            </a:r>
            <a:endParaRPr b="1" sz="1800">
              <a:latin typeface="Times New Roman"/>
              <a:ea typeface="Times New Roman"/>
              <a:cs typeface="Times New Roman"/>
              <a:sym typeface="Times New Roman"/>
            </a:endParaRPr>
          </a:p>
          <a:p>
            <a:pPr indent="-342900" lvl="1" marL="13716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 second seed confirmed stability, but full K-fold or multi-site splits were not implemented.</a:t>
            </a:r>
            <a:endParaRPr sz="1800">
              <a:latin typeface="Times New Roman"/>
              <a:ea typeface="Times New Roman"/>
              <a:cs typeface="Times New Roman"/>
              <a:sym typeface="Times New Roman"/>
            </a:endParaRPr>
          </a:p>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Transfer learning vs. “from scratch” mismatch:</a:t>
            </a:r>
            <a:endParaRPr b="1" sz="1800">
              <a:latin typeface="Times New Roman"/>
              <a:ea typeface="Times New Roman"/>
              <a:cs typeface="Times New Roman"/>
              <a:sym typeface="Times New Roman"/>
            </a:endParaRPr>
          </a:p>
          <a:p>
            <a:pPr indent="-342900" lvl="1" marL="13716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DeepWeeds trained from scratch; this project used ImageNet features → not a perfect comparison. Heuristic comparison only.</a:t>
            </a:r>
            <a:endParaRPr sz="1800">
              <a:latin typeface="Times New Roman"/>
              <a:ea typeface="Times New Roman"/>
              <a:cs typeface="Times New Roman"/>
              <a:sym typeface="Times New Roman"/>
            </a:endParaRPr>
          </a:p>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Interpretability constraints:</a:t>
            </a:r>
            <a:endParaRPr b="1" sz="1800">
              <a:latin typeface="Times New Roman"/>
              <a:ea typeface="Times New Roman"/>
              <a:cs typeface="Times New Roman"/>
              <a:sym typeface="Times New Roman"/>
            </a:endParaRPr>
          </a:p>
          <a:p>
            <a:pPr indent="-342900" lvl="1" marL="13716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Grad-CAM sometimes highlighted background regions in misclassified images → attention may drift under clutter.</a:t>
            </a:r>
            <a:endParaRPr b="1" sz="1800">
              <a:latin typeface="Times New Roman"/>
              <a:ea typeface="Times New Roman"/>
              <a:cs typeface="Times New Roman"/>
              <a:sym typeface="Times New Roman"/>
            </a:endParaRPr>
          </a:p>
          <a:p>
            <a:pPr indent="-342900" lvl="0" marL="9144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Lack of time ;-;</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What this means:</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The pipeline is strong, replicable, and interpretable,</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but not yet crown-aware, not yet spatial, and not yet field-robust → perfect setup for </a:t>
            </a:r>
            <a:r>
              <a:rPr b="1" lang="en-US" sz="1800">
                <a:latin typeface="Times New Roman"/>
                <a:ea typeface="Times New Roman"/>
                <a:cs typeface="Times New Roman"/>
                <a:sym typeface="Times New Roman"/>
              </a:rPr>
              <a:t>future work</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idx="2" type="body"/>
          </p:nvPr>
        </p:nvSpPr>
        <p:spPr>
          <a:xfrm>
            <a:off x="276325" y="1059925"/>
            <a:ext cx="102522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Crown-Center Localization:</a:t>
            </a:r>
            <a:endParaRPr b="1"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Use Grad-CAM (or other methods) + simple masks to estimate where the weed meets the soil.</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A small step towards more useful outputs for field or backyard applications.</a:t>
            </a:r>
            <a:endParaRPr sz="16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Basic Segmentation Experiments:</a:t>
            </a:r>
            <a:endParaRPr b="1"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Lightweight models (U-Net/SAM masks) on a small annotated subset.</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Help model focus on actual weed region, not the background.</a:t>
            </a:r>
            <a:endParaRPr sz="16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Robustness Checks:</a:t>
            </a:r>
            <a:endParaRPr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Test how the model behaves under changes in lighting, blur, or partial occlusion.</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Important for real-world images that are less “clean” than the dataset.</a:t>
            </a:r>
            <a:endParaRPr sz="16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Edge Deployment:</a:t>
            </a:r>
            <a:endParaRPr b="1"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Explore running the model in compressed form (FP16/ONNX/pruning).</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Useful for low-power devices like Raspberry Pi or small rover/drones.</a:t>
            </a:r>
            <a:endParaRPr sz="16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One Additional Architecture:</a:t>
            </a:r>
            <a:endParaRPr b="1"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Compare ResNet-50 with one modern model (eg. Swin-Tiny or EfficientNet-B0).</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A simple extension that adds scientific value without large compute needs.</a:t>
            </a:r>
            <a:endParaRPr sz="16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Broader Curiosity-Driven Extensions:</a:t>
            </a:r>
            <a:endParaRPr b="1"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These ideas are exploratory, aimed at learning segmentation and tackling harder perception problems — not only for weeds but any object-centric tasks in robotics, ecology, or remote sensing where locating the “important region” matters.</a:t>
            </a:r>
            <a:endParaRPr sz="1600">
              <a:latin typeface="Times New Roman"/>
              <a:ea typeface="Times New Roman"/>
              <a:cs typeface="Times New Roman"/>
              <a:sym typeface="Times New Roman"/>
            </a:endParaRPr>
          </a:p>
        </p:txBody>
      </p:sp>
      <p:sp>
        <p:nvSpPr>
          <p:cNvPr id="244" name="Google Shape;244;p33"/>
          <p:cNvSpPr txBox="1"/>
          <p:nvPr>
            <p:ph idx="1" type="body"/>
          </p:nvPr>
        </p:nvSpPr>
        <p:spPr>
          <a:xfrm>
            <a:off x="276323"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Future Work</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idx="2" type="body"/>
          </p:nvPr>
        </p:nvSpPr>
        <p:spPr>
          <a:xfrm>
            <a:off x="276325" y="1033250"/>
            <a:ext cx="10252200" cy="582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Project Summary:</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Reproduced the DeepWeeds classification pipeline using a modern PyTorch workflow.</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Fine-tuned ResNet-50 with ImageNet weights → </a:t>
            </a:r>
            <a:r>
              <a:rPr lang="en-US" sz="1800">
                <a:latin typeface="Times New Roman"/>
                <a:ea typeface="Times New Roman"/>
                <a:cs typeface="Times New Roman"/>
                <a:sym typeface="Times New Roman"/>
              </a:rPr>
              <a:t>achieved</a:t>
            </a:r>
            <a:r>
              <a:rPr lang="en-US" sz="1800">
                <a:latin typeface="Times New Roman"/>
                <a:ea typeface="Times New Roman"/>
                <a:cs typeface="Times New Roman"/>
                <a:sym typeface="Times New Roman"/>
              </a:rPr>
              <a:t> a strong performance (~93% accuracy).</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Built a clean Weed-AI → DataFrame → DataLoader pipeline.</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Key Findings:</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Reliable classification of visually similar weed species by the model.</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Misclassifications follow intuitive patterns (background clutter, overlapping foliage).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Grad-CAM showed that the model focuses on meaningful plant structures, not noise.</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Takeaway:</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This work provides a solid, interpretable baseline for real-world weed identification, and establishes a foundation for extensions such as crown localization, segmentation, and lightweight deployment.</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Closing thoughts:</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The broader value of this project lies not just in weeds, but in learning how visual models see, a skill applicable to robotics, ecology, remote sensing, and many future problems.</a:t>
            </a:r>
            <a:endParaRPr sz="1800">
              <a:latin typeface="Times New Roman"/>
              <a:ea typeface="Times New Roman"/>
              <a:cs typeface="Times New Roman"/>
              <a:sym typeface="Times New Roman"/>
            </a:endParaRPr>
          </a:p>
        </p:txBody>
      </p:sp>
      <p:sp>
        <p:nvSpPr>
          <p:cNvPr id="250" name="Google Shape;250;p34"/>
          <p:cNvSpPr txBox="1"/>
          <p:nvPr>
            <p:ph idx="1" type="body"/>
          </p:nvPr>
        </p:nvSpPr>
        <p:spPr>
          <a:xfrm>
            <a:off x="276323" y="410450"/>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01035" y="987123"/>
            <a:ext cx="11589900" cy="1253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7200"/>
              <a:buFont typeface="Arial"/>
              <a:buNone/>
            </a:pPr>
            <a:r>
              <a:rPr lang="en-US"/>
              <a:t>Thank you!</a:t>
            </a:r>
            <a:endParaRPr/>
          </a:p>
          <a:p>
            <a:pPr indent="0" lvl="0" marL="0" rtl="0" algn="ctr">
              <a:spcBef>
                <a:spcPts val="0"/>
              </a:spcBef>
              <a:spcAft>
                <a:spcPts val="0"/>
              </a:spcAft>
              <a:buClr>
                <a:schemeClr val="lt1"/>
              </a:buClr>
              <a:buSzPts val="7200"/>
              <a:buFont typeface="Arial"/>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idx="1" type="body"/>
          </p:nvPr>
        </p:nvSpPr>
        <p:spPr>
          <a:xfrm>
            <a:off x="276329" y="5762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Motivation: Why Weed Detection?</a:t>
            </a:r>
            <a:endParaRPr>
              <a:latin typeface="Times New Roman"/>
              <a:ea typeface="Times New Roman"/>
              <a:cs typeface="Times New Roman"/>
              <a:sym typeface="Times New Roman"/>
            </a:endParaRPr>
          </a:p>
        </p:txBody>
      </p:sp>
      <p:sp>
        <p:nvSpPr>
          <p:cNvPr id="88" name="Google Shape;88;p12"/>
          <p:cNvSpPr txBox="1"/>
          <p:nvPr>
            <p:ph idx="2" type="body"/>
          </p:nvPr>
        </p:nvSpPr>
        <p:spPr>
          <a:xfrm>
            <a:off x="276325" y="1384749"/>
            <a:ext cx="11372400" cy="4963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Invasive weeds cause ecological and agricultural damage.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DeepWeeds(Olsen, S. R. (2019)) dataset is a strong benchmark for weed-classification.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Need models that are </a:t>
            </a:r>
            <a:r>
              <a:rPr b="1" lang="en-US" sz="1800">
                <a:latin typeface="Times New Roman"/>
                <a:ea typeface="Times New Roman"/>
                <a:cs typeface="Times New Roman"/>
                <a:sym typeface="Times New Roman"/>
              </a:rPr>
              <a:t>accurate</a:t>
            </a:r>
            <a:r>
              <a:rPr lang="en-US" sz="1800">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and </a:t>
            </a:r>
            <a:r>
              <a:rPr b="1" lang="en-US" sz="1800">
                <a:latin typeface="Times New Roman"/>
                <a:ea typeface="Times New Roman"/>
                <a:cs typeface="Times New Roman"/>
                <a:sym typeface="Times New Roman"/>
              </a:rPr>
              <a:t>interpretable</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 reliable AI system for weed identification:</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Reduce water waste,</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Reduce unnecessary chemical use,</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Make lawn maintenance more affordable and sustainable.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Interpretability matters for:</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a:t>
            </a:r>
            <a:r>
              <a:rPr lang="en-US" sz="1800">
                <a:latin typeface="Times New Roman"/>
                <a:ea typeface="Times New Roman"/>
                <a:cs typeface="Times New Roman"/>
                <a:sym typeface="Times New Roman"/>
              </a:rPr>
              <a:t>afety (especially with robotics),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Environmental decision-making, </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Trust and transparency in ecological applications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How does this fit into a remote sensing course?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Techniques here (classification + interpretability) directly transfer to UAV and drone-</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based vegetation mapping, crop monitoring, and ecological surveying.</a:t>
            </a:r>
            <a:endParaRPr sz="1800">
              <a:latin typeface="Times New Roman"/>
              <a:ea typeface="Times New Roman"/>
              <a:cs typeface="Times New Roman"/>
              <a:sym typeface="Times New Roman"/>
            </a:endParaRPr>
          </a:p>
        </p:txBody>
      </p:sp>
      <p:pic>
        <p:nvPicPr>
          <p:cNvPr id="89" name="Google Shape;89;p12" title="Screenshot 2025-12-11 at 7.00.12 AM.png"/>
          <p:cNvPicPr preferRelativeResize="0"/>
          <p:nvPr/>
        </p:nvPicPr>
        <p:blipFill rotWithShape="1">
          <a:blip r:embed="rId3">
            <a:alphaModFix/>
          </a:blip>
          <a:srcRect b="11668" l="0" r="0" t="12808"/>
          <a:stretch/>
        </p:blipFill>
        <p:spPr>
          <a:xfrm>
            <a:off x="9111988" y="1384762"/>
            <a:ext cx="2474575" cy="1708225"/>
          </a:xfrm>
          <a:prstGeom prst="rect">
            <a:avLst/>
          </a:prstGeom>
          <a:noFill/>
          <a:ln cap="flat" cmpd="sng" w="9525">
            <a:solidFill>
              <a:schemeClr val="dk2"/>
            </a:solidFill>
            <a:prstDash val="solid"/>
            <a:round/>
            <a:headEnd len="sm" w="sm" type="none"/>
            <a:tailEnd len="sm" w="sm" type="none"/>
          </a:ln>
        </p:spPr>
      </p:pic>
      <p:pic>
        <p:nvPicPr>
          <p:cNvPr id="90" name="Google Shape;90;p12" title="Screenshot 2025-12-11 at 7.00.35 AM.png"/>
          <p:cNvPicPr preferRelativeResize="0"/>
          <p:nvPr/>
        </p:nvPicPr>
        <p:blipFill>
          <a:blip r:embed="rId4">
            <a:alphaModFix/>
          </a:blip>
          <a:stretch>
            <a:fillRect/>
          </a:stretch>
        </p:blipFill>
        <p:spPr>
          <a:xfrm>
            <a:off x="9111987" y="3253125"/>
            <a:ext cx="2474575" cy="1933438"/>
          </a:xfrm>
          <a:prstGeom prst="rect">
            <a:avLst/>
          </a:prstGeom>
          <a:noFill/>
          <a:ln cap="flat" cmpd="sng" w="19050">
            <a:solidFill>
              <a:schemeClr val="lt1"/>
            </a:solidFill>
            <a:prstDash val="solid"/>
            <a:round/>
            <a:headEnd len="sm" w="sm" type="none"/>
            <a:tailEnd len="sm" w="sm" type="none"/>
          </a:ln>
        </p:spPr>
      </p:pic>
      <p:sp>
        <p:nvSpPr>
          <p:cNvPr id="91" name="Google Shape;91;p12"/>
          <p:cNvSpPr txBox="1"/>
          <p:nvPr/>
        </p:nvSpPr>
        <p:spPr>
          <a:xfrm>
            <a:off x="9111925" y="5346725"/>
            <a:ext cx="24747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Lantana Camara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idx="1" type="body"/>
          </p:nvPr>
        </p:nvSpPr>
        <p:spPr>
          <a:xfrm>
            <a:off x="276329" y="5305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97" name="Google Shape;97;p13"/>
          <p:cNvSpPr txBox="1"/>
          <p:nvPr>
            <p:ph idx="2" type="body"/>
          </p:nvPr>
        </p:nvSpPr>
        <p:spPr>
          <a:xfrm>
            <a:off x="276325" y="1153325"/>
            <a:ext cx="5469900" cy="24024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Source: Weed-AI repository</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17,492 RGB images. [image folder].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8 weed species + “none” class. [weedcoco.json annotation file (class labels + metadata)].</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Intra-class variation: lighting changes, growth stages, cluttered vegetation backgrounds.</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p:txBody>
      </p:sp>
      <p:pic>
        <p:nvPicPr>
          <p:cNvPr id="98" name="Google Shape;98;p13" title="Screenshot 2025-12-11 at 8.01.27 AM.png"/>
          <p:cNvPicPr preferRelativeResize="0"/>
          <p:nvPr/>
        </p:nvPicPr>
        <p:blipFill rotWithShape="1">
          <a:blip r:embed="rId3">
            <a:alphaModFix/>
          </a:blip>
          <a:srcRect b="0" l="24834" r="0" t="0"/>
          <a:stretch/>
        </p:blipFill>
        <p:spPr>
          <a:xfrm>
            <a:off x="6990450" y="1225425"/>
            <a:ext cx="4364799" cy="4542850"/>
          </a:xfrm>
          <a:prstGeom prst="rect">
            <a:avLst/>
          </a:prstGeom>
          <a:noFill/>
          <a:ln>
            <a:noFill/>
          </a:ln>
        </p:spPr>
      </p:pic>
      <p:pic>
        <p:nvPicPr>
          <p:cNvPr id="99" name="Google Shape;99;p13"/>
          <p:cNvPicPr preferRelativeResize="0"/>
          <p:nvPr/>
        </p:nvPicPr>
        <p:blipFill>
          <a:blip r:embed="rId4">
            <a:alphaModFix/>
          </a:blip>
          <a:stretch>
            <a:fillRect/>
          </a:stretch>
        </p:blipFill>
        <p:spPr>
          <a:xfrm>
            <a:off x="276325" y="3239724"/>
            <a:ext cx="6412162" cy="252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idx="1" type="body"/>
          </p:nvPr>
        </p:nvSpPr>
        <p:spPr>
          <a:xfrm>
            <a:off x="276329" y="445212"/>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pic>
        <p:nvPicPr>
          <p:cNvPr id="105" name="Google Shape;105;p14" title="Screenshot 2025-12-11 at 7.53.07 AM.png"/>
          <p:cNvPicPr preferRelativeResize="0"/>
          <p:nvPr/>
        </p:nvPicPr>
        <p:blipFill>
          <a:blip r:embed="rId3">
            <a:alphaModFix/>
          </a:blip>
          <a:stretch>
            <a:fillRect/>
          </a:stretch>
        </p:blipFill>
        <p:spPr>
          <a:xfrm>
            <a:off x="407400" y="1900675"/>
            <a:ext cx="5203825" cy="3056651"/>
          </a:xfrm>
          <a:prstGeom prst="rect">
            <a:avLst/>
          </a:prstGeom>
          <a:noFill/>
          <a:ln>
            <a:noFill/>
          </a:ln>
        </p:spPr>
      </p:pic>
      <p:pic>
        <p:nvPicPr>
          <p:cNvPr id="106" name="Google Shape;106;p14" title="Screenshot 2025-12-11 at 7.56.34 AM.png"/>
          <p:cNvPicPr preferRelativeResize="0"/>
          <p:nvPr/>
        </p:nvPicPr>
        <p:blipFill>
          <a:blip r:embed="rId4">
            <a:alphaModFix/>
          </a:blip>
          <a:stretch>
            <a:fillRect/>
          </a:stretch>
        </p:blipFill>
        <p:spPr>
          <a:xfrm>
            <a:off x="5898600" y="976462"/>
            <a:ext cx="6141001" cy="4905076"/>
          </a:xfrm>
          <a:prstGeom prst="rect">
            <a:avLst/>
          </a:prstGeom>
          <a:noFill/>
          <a:ln>
            <a:noFill/>
          </a:ln>
        </p:spPr>
      </p:pic>
      <p:sp>
        <p:nvSpPr>
          <p:cNvPr id="107" name="Google Shape;107;p14"/>
          <p:cNvSpPr txBox="1"/>
          <p:nvPr/>
        </p:nvSpPr>
        <p:spPr>
          <a:xfrm>
            <a:off x="5942100" y="6016500"/>
            <a:ext cx="6042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Geographical Distribution of weeds across northern Australia</a:t>
            </a:r>
            <a:endParaRPr/>
          </a:p>
          <a:p>
            <a:pPr indent="0" lvl="0" marL="0" rtl="0" algn="l">
              <a:spcBef>
                <a:spcPts val="0"/>
              </a:spcBef>
              <a:spcAft>
                <a:spcPts val="0"/>
              </a:spcAft>
              <a:buNone/>
            </a:pPr>
            <a:r>
              <a:rPr lang="en-US"/>
              <a:t>Image from DeepWeeds paper (Olsen 2019).</a:t>
            </a:r>
            <a:endParaRPr/>
          </a:p>
        </p:txBody>
      </p:sp>
      <p:sp>
        <p:nvSpPr>
          <p:cNvPr id="108" name="Google Shape;108;p14"/>
          <p:cNvSpPr txBox="1"/>
          <p:nvPr/>
        </p:nvSpPr>
        <p:spPr>
          <a:xfrm>
            <a:off x="407400" y="5149675"/>
            <a:ext cx="6042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Weed-AI website: DeepWeeds dataset in MSCOCO format.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idx="1" type="body"/>
          </p:nvPr>
        </p:nvSpPr>
        <p:spPr>
          <a:xfrm>
            <a:off x="276329" y="5305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p:txBody>
      </p:sp>
      <p:sp>
        <p:nvSpPr>
          <p:cNvPr id="114" name="Google Shape;114;p15"/>
          <p:cNvSpPr txBox="1"/>
          <p:nvPr>
            <p:ph idx="2" type="body"/>
          </p:nvPr>
        </p:nvSpPr>
        <p:spPr>
          <a:xfrm>
            <a:off x="438800" y="3217225"/>
            <a:ext cx="6277200" cy="23760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Converted WeedCOCO JSON → DataFrame.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Performed a stratified split (60/20/20) to preserve class balance.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Standardized using </a:t>
            </a:r>
            <a:r>
              <a:rPr lang="en-US" sz="1800" u="sng">
                <a:solidFill>
                  <a:schemeClr val="hlink"/>
                </a:solidFill>
                <a:latin typeface="Times New Roman"/>
                <a:ea typeface="Times New Roman"/>
                <a:cs typeface="Times New Roman"/>
                <a:sym typeface="Times New Roman"/>
                <a:hlinkClick r:id="rId3"/>
              </a:rPr>
              <a:t>ImageNet normalization</a:t>
            </a:r>
            <a:r>
              <a:rPr lang="en-US" sz="1800">
                <a:latin typeface="Times New Roman"/>
                <a:ea typeface="Times New Roman"/>
                <a:cs typeface="Times New Roman"/>
                <a:sym typeface="Times New Roman"/>
              </a:rPr>
              <a:t> (μ, σ) for Transfer Learning. </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IMAGENET_MEAN = [0.485, 0.456, 0.406]</a:t>
            </a:r>
            <a:endParaRPr sz="18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US" sz="1800">
                <a:latin typeface="Times New Roman"/>
                <a:ea typeface="Times New Roman"/>
                <a:cs typeface="Times New Roman"/>
                <a:sym typeface="Times New Roman"/>
              </a:rPr>
              <a:t>IMAGENET_STD  = [0.229, 0.224, 0.225]</a:t>
            </a:r>
            <a:endParaRPr sz="18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latin typeface="Times New Roman"/>
              <a:ea typeface="Times New Roman"/>
              <a:cs typeface="Times New Roman"/>
              <a:sym typeface="Times New Roman"/>
            </a:endParaRPr>
          </a:p>
        </p:txBody>
      </p:sp>
      <p:pic>
        <p:nvPicPr>
          <p:cNvPr id="115" name="Google Shape;115;p15" title="Screenshot 2025-12-11 at 8.25.51 AM.png"/>
          <p:cNvPicPr preferRelativeResize="0"/>
          <p:nvPr/>
        </p:nvPicPr>
        <p:blipFill>
          <a:blip r:embed="rId4">
            <a:alphaModFix/>
          </a:blip>
          <a:stretch>
            <a:fillRect/>
          </a:stretch>
        </p:blipFill>
        <p:spPr>
          <a:xfrm>
            <a:off x="438800" y="1153313"/>
            <a:ext cx="5524500" cy="1743075"/>
          </a:xfrm>
          <a:prstGeom prst="rect">
            <a:avLst/>
          </a:prstGeom>
          <a:noFill/>
          <a:ln>
            <a:noFill/>
          </a:ln>
        </p:spPr>
      </p:pic>
      <p:pic>
        <p:nvPicPr>
          <p:cNvPr id="116" name="Google Shape;116;p15"/>
          <p:cNvPicPr preferRelativeResize="0"/>
          <p:nvPr/>
        </p:nvPicPr>
        <p:blipFill>
          <a:blip r:embed="rId5">
            <a:alphaModFix/>
          </a:blip>
          <a:stretch>
            <a:fillRect/>
          </a:stretch>
        </p:blipFill>
        <p:spPr>
          <a:xfrm>
            <a:off x="6229423" y="1153313"/>
            <a:ext cx="5301800" cy="396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idx="1" type="body"/>
          </p:nvPr>
        </p:nvSpPr>
        <p:spPr>
          <a:xfrm>
            <a:off x="276329" y="5305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p:txBody>
      </p:sp>
      <p:sp>
        <p:nvSpPr>
          <p:cNvPr id="122" name="Google Shape;122;p16"/>
          <p:cNvSpPr txBox="1"/>
          <p:nvPr>
            <p:ph idx="2" type="body"/>
          </p:nvPr>
        </p:nvSpPr>
        <p:spPr>
          <a:xfrm>
            <a:off x="276325" y="1153325"/>
            <a:ext cx="10965900" cy="1965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Applied targeted augmentations for training:</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Resize + RandomResizedCrop (224×224) [aug1]</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Horizontal Flip [aug2]</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Color jitter [aug3]</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No heavy augmentation on Validation &amp; Test</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Only Resize + Normalization.</a:t>
            </a:r>
            <a:endParaRPr sz="1800">
              <a:latin typeface="Times New Roman"/>
              <a:ea typeface="Times New Roman"/>
              <a:cs typeface="Times New Roman"/>
              <a:sym typeface="Times New Roman"/>
            </a:endParaRPr>
          </a:p>
        </p:txBody>
      </p:sp>
      <p:pic>
        <p:nvPicPr>
          <p:cNvPr id="123" name="Google Shape;123;p16"/>
          <p:cNvPicPr preferRelativeResize="0"/>
          <p:nvPr/>
        </p:nvPicPr>
        <p:blipFill>
          <a:blip r:embed="rId3">
            <a:alphaModFix/>
          </a:blip>
          <a:stretch>
            <a:fillRect/>
          </a:stretch>
        </p:blipFill>
        <p:spPr>
          <a:xfrm>
            <a:off x="152400" y="3271325"/>
            <a:ext cx="11039475" cy="289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idx="1" type="body"/>
          </p:nvPr>
        </p:nvSpPr>
        <p:spPr>
          <a:xfrm>
            <a:off x="276329" y="530537"/>
            <a:ext cx="75252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Tech Stack &amp; Hardware</a:t>
            </a:r>
            <a:endParaRPr>
              <a:latin typeface="Times New Roman"/>
              <a:ea typeface="Times New Roman"/>
              <a:cs typeface="Times New Roman"/>
              <a:sym typeface="Times New Roman"/>
            </a:endParaRPr>
          </a:p>
        </p:txBody>
      </p:sp>
      <p:sp>
        <p:nvSpPr>
          <p:cNvPr id="129" name="Google Shape;129;p17"/>
          <p:cNvSpPr txBox="1"/>
          <p:nvPr>
            <p:ph idx="2" type="body"/>
          </p:nvPr>
        </p:nvSpPr>
        <p:spPr>
          <a:xfrm>
            <a:off x="276325" y="1153325"/>
            <a:ext cx="10965900" cy="546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Tech Stack</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Python 3.11</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PyTorch for training &amp; inference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Torchvision pretrained ResNet-50</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NumPy / Pandas for data structuring</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Matplotlib for visualization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pytorch-grad-cam for interpretability</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scikit-learn for metrics &amp; confusion matrix</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Hardware</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Apple M1/M2 CPU + MPS acceleration (Mac)</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Training time: ~40 minutes for 11 epochs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Batch size: 32</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 size: 224 × 224</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Project Structure</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Simple WeedCOCO → DataFrame → DataLoader pipeline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Reproducible training loop</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Saved model checkpoints &amp; Grad-CAM outputs</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idx="1" type="body"/>
          </p:nvPr>
        </p:nvSpPr>
        <p:spPr>
          <a:xfrm>
            <a:off x="-2" y="530525"/>
            <a:ext cx="10599000" cy="6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latin typeface="Times New Roman"/>
                <a:ea typeface="Times New Roman"/>
                <a:cs typeface="Times New Roman"/>
                <a:sym typeface="Times New Roman"/>
              </a:rPr>
              <a:t>Modeling Approach (Transfer Learning with ResNet-50)</a:t>
            </a:r>
            <a:endParaRPr>
              <a:latin typeface="Times New Roman"/>
              <a:ea typeface="Times New Roman"/>
              <a:cs typeface="Times New Roman"/>
              <a:sym typeface="Times New Roman"/>
            </a:endParaRPr>
          </a:p>
        </p:txBody>
      </p:sp>
      <p:sp>
        <p:nvSpPr>
          <p:cNvPr id="135" name="Google Shape;135;p18"/>
          <p:cNvSpPr txBox="1"/>
          <p:nvPr>
            <p:ph idx="2" type="body"/>
          </p:nvPr>
        </p:nvSpPr>
        <p:spPr>
          <a:xfrm>
            <a:off x="276325" y="1153325"/>
            <a:ext cx="10965900" cy="52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Base architecture</a:t>
            </a:r>
            <a:r>
              <a:rPr lang="en-US" sz="1800">
                <a:latin typeface="Times New Roman"/>
                <a:ea typeface="Times New Roman"/>
                <a:cs typeface="Times New Roman"/>
                <a:sym typeface="Times New Roman"/>
              </a:rPr>
              <a:t>: ResNet-50 (pretrained on ImageNet).</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Reason for choosing</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strong baseline shown in DeepWeeds paper</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ImageNet weights provide robust low-level feature extractors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Modification</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Replaced the final fully connected layer with a 9-output layer.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Why transfer learning?</a:t>
            </a:r>
            <a:endParaRPr b="1"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Training from scratch (as in DeepWeeds) requires 50-100 epochs + large compute.</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Using pretrained features allows faster convergence (10-12 epochs).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Reduces overfitting risk on moderate-sized datasets.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What feature extractors already “know”</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Edges, shape, corners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Textures, repeating patterns</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Color gradients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b="1" lang="en-US" sz="1800">
                <a:latin typeface="Times New Roman"/>
                <a:ea typeface="Times New Roman"/>
                <a:cs typeface="Times New Roman"/>
                <a:sym typeface="Times New Roman"/>
              </a:rPr>
              <a:t>What the model learns from weed data</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Leaf morphology, branching patterns, texture, species-specific shape cues.</a:t>
            </a:r>
            <a:endParaRPr sz="1800">
              <a:latin typeface="Times New Roman"/>
              <a:ea typeface="Times New Roman"/>
              <a:cs typeface="Times New Roman"/>
              <a:sym typeface="Times New Roman"/>
            </a:endParaRPr>
          </a:p>
        </p:txBody>
      </p:sp>
      <p:pic>
        <p:nvPicPr>
          <p:cNvPr id="136" name="Google Shape;136;p18" title="Screenshot 2025-12-11 at 8.57.33 AM.png"/>
          <p:cNvPicPr preferRelativeResize="0"/>
          <p:nvPr/>
        </p:nvPicPr>
        <p:blipFill>
          <a:blip r:embed="rId3">
            <a:alphaModFix/>
          </a:blip>
          <a:stretch>
            <a:fillRect/>
          </a:stretch>
        </p:blipFill>
        <p:spPr>
          <a:xfrm>
            <a:off x="9959150" y="530513"/>
            <a:ext cx="2032725" cy="5543762"/>
          </a:xfrm>
          <a:prstGeom prst="rect">
            <a:avLst/>
          </a:prstGeom>
          <a:noFill/>
          <a:ln>
            <a:noFill/>
          </a:ln>
        </p:spPr>
      </p:pic>
      <p:sp>
        <p:nvSpPr>
          <p:cNvPr id="137" name="Google Shape;137;p18"/>
          <p:cNvSpPr/>
          <p:nvPr/>
        </p:nvSpPr>
        <p:spPr>
          <a:xfrm>
            <a:off x="8852275" y="5526475"/>
            <a:ext cx="1458300" cy="5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9-class output layer</a:t>
            </a:r>
            <a:endParaRPr/>
          </a:p>
        </p:txBody>
      </p:sp>
      <p:sp>
        <p:nvSpPr>
          <p:cNvPr id="138" name="Google Shape;138;p18"/>
          <p:cNvSpPr/>
          <p:nvPr/>
        </p:nvSpPr>
        <p:spPr>
          <a:xfrm rot="-5400000">
            <a:off x="10528525" y="5488975"/>
            <a:ext cx="186900" cy="622800"/>
          </a:xfrm>
          <a:prstGeom prst="up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8"/>
          <p:cNvSpPr/>
          <p:nvPr/>
        </p:nvSpPr>
        <p:spPr>
          <a:xfrm>
            <a:off x="8803175" y="6074275"/>
            <a:ext cx="3188700" cy="69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models.resnet50(pretrained=True)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